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5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6" r:id="rId18"/>
    <p:sldId id="289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8" autoAdjust="0"/>
    <p:restoredTop sz="94643" autoAdjust="0"/>
  </p:normalViewPr>
  <p:slideViewPr>
    <p:cSldViewPr snapToGrid="0" snapToObjects="1">
      <p:cViewPr>
        <p:scale>
          <a:sx n="77" d="100"/>
          <a:sy n="77" d="100"/>
        </p:scale>
        <p:origin x="-109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607F1-5A63-4AB4-BF5E-C9CB2DA96AC7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F13E-A89F-4262-95DC-7A17F296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8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4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4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9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8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8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68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8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6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4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6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2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F13E-A89F-4262-95DC-7A17F2962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8BDDF1D-937C-AD47-AE70-DD04478C6911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F1D-937C-AD47-AE70-DD04478C6911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A28FBA7-DA8E-8B4B-9CCB-3B6249B4D7B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E866195-C155-4A4A-A58B-FB673A061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ryguidelines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pp.usda.gov/Publications/DietaryGuidelines/2010/PolicyDoc/PolicyDoc.pdf" TargetMode="External"/><Relationship Id="rId5" Type="http://schemas.openxmlformats.org/officeDocument/2006/relationships/hyperlink" Target="http://www.realfoodforkidsmontgomery.org" TargetMode="External"/><Relationship Id="rId4" Type="http://schemas.openxmlformats.org/officeDocument/2006/relationships/hyperlink" Target="http://www.eatright.org/kid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60" y="1173252"/>
            <a:ext cx="6477000" cy="263632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“(What) To Eat or Not </a:t>
            </a:r>
            <a:br>
              <a:rPr lang="en-US" dirty="0" smtClean="0"/>
            </a:br>
            <a:r>
              <a:rPr lang="en-US" dirty="0" smtClean="0"/>
              <a:t>To Eat?”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565" y="4253260"/>
            <a:ext cx="6927235" cy="2218428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Shivani</a:t>
            </a:r>
            <a:r>
              <a:rPr lang="en-US" sz="2800" dirty="0" smtClean="0"/>
              <a:t> Narasimhan, M.D.</a:t>
            </a:r>
          </a:p>
          <a:p>
            <a:pPr algn="ctr"/>
            <a:r>
              <a:rPr lang="en-US" sz="2800" dirty="0" smtClean="0"/>
              <a:t>Annapolis Endocrinology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(Annapolis &amp; Silver Spring)</a:t>
            </a:r>
          </a:p>
          <a:p>
            <a:pPr algn="ctr"/>
            <a:r>
              <a:rPr lang="en-US" sz="2800" dirty="0" err="1" smtClean="0"/>
              <a:t>www.annapolisendo.org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in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Then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1970s</a:t>
            </a:r>
          </a:p>
          <a:p>
            <a:pPr lvl="1"/>
            <a:r>
              <a:rPr lang="en-US" dirty="0" smtClean="0"/>
              <a:t>2-5 yrs old:     5%</a:t>
            </a:r>
          </a:p>
          <a:p>
            <a:pPr lvl="1"/>
            <a:r>
              <a:rPr lang="en-US" dirty="0" smtClean="0"/>
              <a:t>6-11 yrs old:   4%</a:t>
            </a:r>
          </a:p>
          <a:p>
            <a:pPr lvl="1"/>
            <a:r>
              <a:rPr lang="en-US" dirty="0" smtClean="0"/>
              <a:t>12-19 yrs old: 6%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Adults:            15%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2000s</a:t>
            </a:r>
          </a:p>
          <a:p>
            <a:pPr lvl="1"/>
            <a:r>
              <a:rPr lang="en-US" dirty="0" smtClean="0"/>
              <a:t>2-5 yrs old:   10%</a:t>
            </a:r>
          </a:p>
          <a:p>
            <a:pPr lvl="1"/>
            <a:r>
              <a:rPr lang="en-US" dirty="0" smtClean="0"/>
              <a:t>6-11 yrs old:  20%</a:t>
            </a:r>
          </a:p>
          <a:p>
            <a:pPr lvl="1"/>
            <a:r>
              <a:rPr lang="en-US" dirty="0" smtClean="0"/>
              <a:t>12-19 yrs old: 18%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Adults:      34%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habits start young.</a:t>
            </a:r>
            <a:endParaRPr lang="en-US" dirty="0"/>
          </a:p>
        </p:txBody>
      </p:sp>
      <p:pic>
        <p:nvPicPr>
          <p:cNvPr id="4" name="Content Placeholder 3" descr="obesity cycle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3000" contrast="13000"/>
            <a:alphaModFix/>
          </a:blip>
          <a:srcRect l="-45482" r="-45482"/>
          <a:stretch>
            <a:fillRect/>
          </a:stretch>
        </p:blipFill>
        <p:spPr>
          <a:xfrm>
            <a:off x="273593" y="1417638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choice is easy. Or is it…?</a:t>
            </a:r>
            <a:endParaRPr lang="en-US" dirty="0"/>
          </a:p>
        </p:txBody>
      </p:sp>
      <p:pic>
        <p:nvPicPr>
          <p:cNvPr id="5" name="Content Placeholder 4" descr="fruit vs donut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5474" b="-35474"/>
          <a:stretch>
            <a:fillRect/>
          </a:stretch>
        </p:blipFill>
        <p:spPr/>
      </p:pic>
      <p:pic>
        <p:nvPicPr>
          <p:cNvPr id="8" name="Content Placeholder 7" descr="burger vs salad $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40224" b="-40224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6" y="275391"/>
            <a:ext cx="7648762" cy="63523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10 Sources of Calories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Grain-based desserts </a:t>
            </a:r>
          </a:p>
          <a:p>
            <a:r>
              <a:rPr lang="en-US" dirty="0" smtClean="0"/>
              <a:t>2.Breads/Pizza</a:t>
            </a:r>
          </a:p>
          <a:p>
            <a:r>
              <a:rPr lang="en-US" dirty="0" smtClean="0"/>
              <a:t>3. Soda	</a:t>
            </a:r>
          </a:p>
          <a:p>
            <a:r>
              <a:rPr lang="en-US" dirty="0" smtClean="0"/>
              <a:t>4. Chicken dishes</a:t>
            </a:r>
          </a:p>
          <a:p>
            <a:r>
              <a:rPr lang="en-US" dirty="0" smtClean="0"/>
              <a:t>5. Pasta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6. Alcohol</a:t>
            </a:r>
          </a:p>
          <a:p>
            <a:r>
              <a:rPr lang="en-US" dirty="0" smtClean="0"/>
              <a:t>7. Beef/Burgers</a:t>
            </a:r>
          </a:p>
          <a:p>
            <a:r>
              <a:rPr lang="en-US" dirty="0" smtClean="0"/>
              <a:t>8. Dairy</a:t>
            </a:r>
          </a:p>
          <a:p>
            <a:r>
              <a:rPr lang="en-US" dirty="0" smtClean="0"/>
              <a:t>9. Potatoes/Chips/</a:t>
            </a:r>
            <a:r>
              <a:rPr lang="en-US" dirty="0" err="1" smtClean="0"/>
              <a:t>Tort’ls</a:t>
            </a:r>
            <a:endParaRPr lang="en-US" dirty="0" smtClean="0"/>
          </a:p>
          <a:p>
            <a:r>
              <a:rPr lang="en-US" dirty="0" smtClean="0"/>
              <a:t>10. Ready to eat cereals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Calories per food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Carbs</a:t>
            </a:r>
            <a:r>
              <a:rPr lang="en-US" dirty="0" smtClean="0"/>
              <a:t>			4 calories/gram</a:t>
            </a:r>
          </a:p>
          <a:p>
            <a:endParaRPr lang="en-US" dirty="0" smtClean="0"/>
          </a:p>
          <a:p>
            <a:r>
              <a:rPr lang="en-US" dirty="0" smtClean="0"/>
              <a:t>Proteins			4 calories/gram</a:t>
            </a:r>
          </a:p>
          <a:p>
            <a:endParaRPr lang="en-US" dirty="0" smtClean="0"/>
          </a:p>
          <a:p>
            <a:r>
              <a:rPr lang="en-US" dirty="0" smtClean="0"/>
              <a:t>Fats			9 calories/gram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Macronutrient by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heavy" dirty="0" smtClean="0"/>
              <a:t>Age	</a:t>
            </a:r>
            <a:r>
              <a:rPr lang="en-US" b="1" u="heavy" dirty="0" err="1" smtClean="0"/>
              <a:t>Carb</a:t>
            </a:r>
            <a:r>
              <a:rPr lang="en-US" b="1" u="heavy" dirty="0" smtClean="0"/>
              <a:t> %	Protein %	Fat %</a:t>
            </a:r>
          </a:p>
          <a:p>
            <a:r>
              <a:rPr lang="en-US" dirty="0" smtClean="0"/>
              <a:t>1-3		45-65		5-20		30-40</a:t>
            </a:r>
          </a:p>
          <a:p>
            <a:r>
              <a:rPr lang="en-US" dirty="0" smtClean="0"/>
              <a:t>4-18	45-65		10-30		25-35</a:t>
            </a:r>
          </a:p>
          <a:p>
            <a:r>
              <a:rPr lang="en-US" dirty="0" smtClean="0"/>
              <a:t>Adults	45-65		10-35		20-35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6" y="3580083"/>
            <a:ext cx="7608564" cy="182064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Strongest link between obesity and food is when one or more fast food meals are consumed per week.</a:t>
            </a:r>
            <a:endParaRPr lang="en-US" sz="3200" dirty="0"/>
          </a:p>
        </p:txBody>
      </p:sp>
      <p:pic>
        <p:nvPicPr>
          <p:cNvPr id="5" name="Picture Placeholder 4" descr="fast foods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-12096" b="-12096"/>
          <a:stretch>
            <a:fillRect/>
          </a:stretch>
        </p:blipFill>
        <p:spPr>
          <a:xfrm rot="21355093">
            <a:off x="1756436" y="347390"/>
            <a:ext cx="4424669" cy="30791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739" y="780274"/>
            <a:ext cx="6456838" cy="692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Dietary Guidelines for Americans</a:t>
            </a:r>
          </a:p>
          <a:p>
            <a:pPr algn="ctr"/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2010</a:t>
            </a:r>
          </a:p>
          <a:p>
            <a:pPr algn="ctr"/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Department of Agriculture U.S. </a:t>
            </a:r>
          </a:p>
          <a:p>
            <a:pPr algn="ctr"/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Health and Human Services</a:t>
            </a:r>
          </a:p>
          <a:p>
            <a:pPr algn="ctr"/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www.dietaryguidelines.gov</a:t>
            </a:r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Recommended Calories/Day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Gender	Age		Sedentary			Active</a:t>
            </a:r>
          </a:p>
          <a:p>
            <a:r>
              <a:rPr lang="en-US" dirty="0" smtClean="0"/>
              <a:t>F/M		</a:t>
            </a:r>
            <a:r>
              <a:rPr lang="en-US" sz="2000" dirty="0" smtClean="0"/>
              <a:t>Child		1000 cal			1400 cal</a:t>
            </a:r>
          </a:p>
          <a:p>
            <a:endParaRPr lang="en-US" dirty="0" smtClean="0"/>
          </a:p>
          <a:p>
            <a:r>
              <a:rPr lang="en-US" dirty="0" smtClean="0"/>
              <a:t>Female	</a:t>
            </a:r>
            <a:r>
              <a:rPr lang="en-US" sz="2000" dirty="0" smtClean="0"/>
              <a:t>4-8		1200 cal			1600 cal</a:t>
            </a:r>
          </a:p>
          <a:p>
            <a:pPr lvl="4"/>
            <a:r>
              <a:rPr lang="en-US" dirty="0" smtClean="0"/>
              <a:t>10-15		1500 cal			2000 cal</a:t>
            </a:r>
          </a:p>
          <a:p>
            <a:pPr lvl="4"/>
            <a:r>
              <a:rPr lang="en-US" dirty="0" smtClean="0"/>
              <a:t>16-30		1800 cal			2200 cal</a:t>
            </a:r>
          </a:p>
          <a:p>
            <a:pPr lvl="4"/>
            <a:r>
              <a:rPr lang="en-US" dirty="0" smtClean="0"/>
              <a:t>31-50		1800 cal			2200 cal</a:t>
            </a:r>
          </a:p>
          <a:p>
            <a:pPr lvl="4"/>
            <a:r>
              <a:rPr lang="en-US" dirty="0" smtClean="0"/>
              <a:t>51+		2000 cal			2600 cal</a:t>
            </a:r>
          </a:p>
          <a:p>
            <a:pPr lvl="5">
              <a:buNone/>
            </a:pPr>
            <a:r>
              <a:rPr lang="en-US" dirty="0" smtClean="0"/>
              <a:t>		</a:t>
            </a:r>
          </a:p>
          <a:p>
            <a:pPr lvl="5" algn="ctr">
              <a:buNone/>
            </a:pPr>
            <a:r>
              <a:rPr lang="en-US" sz="2824" dirty="0" smtClean="0"/>
              <a:t>							</a:t>
            </a:r>
          </a:p>
          <a:p>
            <a:pPr lvl="5" algn="ctr">
              <a:buNone/>
            </a:pPr>
            <a:r>
              <a:rPr lang="en-US" sz="2824" dirty="0" smtClean="0"/>
              <a:t>**Male age 10 onwards, add 200-400 cal/day to the above.	</a:t>
            </a:r>
          </a:p>
          <a:p>
            <a:pPr lvl="5">
              <a:buNone/>
            </a:pPr>
            <a:r>
              <a:rPr lang="en-US" dirty="0" smtClean="0"/>
              <a:t>		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	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Heavy Toll of Diet-Related Chronic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Diabetes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6" y="2174875"/>
            <a:ext cx="3749147" cy="3944924"/>
          </a:xfrm>
        </p:spPr>
        <p:txBody>
          <a:bodyPr>
            <a:noAutofit/>
          </a:bodyPr>
          <a:lstStyle/>
          <a:p>
            <a:r>
              <a:rPr lang="en-US" sz="1800" dirty="0" smtClean="0"/>
              <a:t>81 million Americans (37% of the population) have Cardiovascular disease</a:t>
            </a:r>
          </a:p>
          <a:p>
            <a:r>
              <a:rPr lang="en-US" sz="1800" dirty="0" smtClean="0"/>
              <a:t>Major Risk factors</a:t>
            </a:r>
          </a:p>
          <a:p>
            <a:pPr lvl="1"/>
            <a:r>
              <a:rPr lang="en-US" sz="1800" dirty="0" smtClean="0"/>
              <a:t>High cholesterol</a:t>
            </a:r>
          </a:p>
          <a:p>
            <a:pPr lvl="1"/>
            <a:r>
              <a:rPr lang="en-US" sz="1800" dirty="0" smtClean="0"/>
              <a:t>Type 2 diabetes (adult onset)</a:t>
            </a:r>
          </a:p>
          <a:p>
            <a:pPr lvl="1"/>
            <a:r>
              <a:rPr lang="en-US" sz="1800" dirty="0" smtClean="0"/>
              <a:t>High blood pressure</a:t>
            </a:r>
          </a:p>
          <a:p>
            <a:pPr lvl="1"/>
            <a:r>
              <a:rPr lang="en-US" sz="1800" dirty="0" smtClean="0"/>
              <a:t>Overweight status</a:t>
            </a:r>
          </a:p>
          <a:p>
            <a:pPr lvl="1"/>
            <a:r>
              <a:rPr lang="en-US" sz="1800" dirty="0" smtClean="0"/>
              <a:t>Physical inactivity</a:t>
            </a:r>
          </a:p>
          <a:p>
            <a:pPr lvl="1"/>
            <a:r>
              <a:rPr lang="en-US" sz="1800" dirty="0" smtClean="0"/>
              <a:t>Tobacco use</a:t>
            </a:r>
            <a:endParaRPr lang="en-US" sz="1800" dirty="0"/>
          </a:p>
        </p:txBody>
      </p:sp>
      <p:pic>
        <p:nvPicPr>
          <p:cNvPr id="7" name="Content Placeholder 6" descr="progressive obesit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1092" b="-21092"/>
          <a:stretch>
            <a:fillRect/>
          </a:stretch>
        </p:blipFill>
        <p:spPr>
          <a:xfrm>
            <a:off x="4646514" y="2003401"/>
            <a:ext cx="3566160" cy="36163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82" y="368490"/>
            <a:ext cx="3563938" cy="6106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Foods to Increase</a:t>
            </a:r>
            <a:endParaRPr lang="en-US" sz="2800" dirty="0"/>
          </a:p>
        </p:txBody>
      </p:sp>
      <p:pic>
        <p:nvPicPr>
          <p:cNvPr id="5" name="Content Placeholder 4" descr="foods to inc.jpg"/>
          <p:cNvPicPr>
            <a:picLocks noGrp="1" noChangeAspect="1"/>
          </p:cNvPicPr>
          <p:nvPr>
            <p:ph idx="1"/>
          </p:nvPr>
        </p:nvPicPr>
        <p:blipFill>
          <a:blip r:embed="rId3"/>
          <a:srcRect t="-6370" b="-63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782" y="1002222"/>
            <a:ext cx="4053554" cy="51514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Veggies and Fruits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Dark-green, red, orange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	Beans and Peas</a:t>
            </a:r>
            <a:endParaRPr lang="en-US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Whole grains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mbria"/>
              </a:rPr>
              <a:t>	</a:t>
            </a:r>
            <a:r>
              <a:rPr lang="en-US" dirty="0"/>
              <a:t>Half of all grain intake/day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Dairy intake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mbria"/>
              </a:rPr>
              <a:t>	</a:t>
            </a:r>
            <a:r>
              <a:rPr lang="en-US" dirty="0"/>
              <a:t>Fat free or low fat milk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	Yogurt/Cheese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	Soy beverages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Protein </a:t>
            </a:r>
            <a:r>
              <a:rPr lang="en-US" b="1" dirty="0" smtClean="0"/>
              <a:t>variety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	</a:t>
            </a:r>
            <a:r>
              <a:rPr lang="en-US" dirty="0"/>
              <a:t>Lean</a:t>
            </a:r>
            <a:r>
              <a:rPr lang="en-US" b="1" dirty="0"/>
              <a:t> </a:t>
            </a:r>
            <a:r>
              <a:rPr lang="en-US" dirty="0"/>
              <a:t>meats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	Poultry/Fish/Seafood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	Eggs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mbria"/>
              </a:rPr>
              <a:t>	</a:t>
            </a:r>
            <a:r>
              <a:rPr lang="en-US" dirty="0"/>
              <a:t>Soy products/nuts/seeds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mbria"/>
              </a:rPr>
              <a:t>	</a:t>
            </a:r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6" y="273050"/>
            <a:ext cx="3380331" cy="10274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Foods to Decrease</a:t>
            </a:r>
            <a:endParaRPr lang="en-US" sz="2800" dirty="0"/>
          </a:p>
        </p:txBody>
      </p:sp>
      <p:pic>
        <p:nvPicPr>
          <p:cNvPr id="5" name="Content Placeholder 4" descr="foods to dec.jpg"/>
          <p:cNvPicPr>
            <a:picLocks noGrp="1" noChangeAspect="1"/>
          </p:cNvPicPr>
          <p:nvPr>
            <p:ph idx="1"/>
          </p:nvPr>
        </p:nvPicPr>
        <p:blipFill>
          <a:blip r:embed="rId3"/>
          <a:srcRect t="-21493" b="-21493"/>
          <a:stretch>
            <a:fillRect/>
          </a:stretch>
        </p:blipFill>
        <p:spPr>
          <a:xfrm>
            <a:off x="3465513" y="0"/>
            <a:ext cx="51117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06" y="1728843"/>
            <a:ext cx="2861206" cy="488054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Sodium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sz="1800" dirty="0" smtClean="0"/>
              <a:t>&lt;2000 mg/day</a:t>
            </a:r>
            <a:endParaRPr lang="en-US" dirty="0" smtClean="0"/>
          </a:p>
          <a:p>
            <a:r>
              <a:rPr lang="en-US" sz="1800" b="1" dirty="0" smtClean="0"/>
              <a:t>Limit consumption of sugars, refined grains and added sugars/fats</a:t>
            </a:r>
          </a:p>
          <a:p>
            <a:r>
              <a:rPr lang="en-US" dirty="0" smtClean="0"/>
              <a:t>	</a:t>
            </a:r>
            <a:r>
              <a:rPr lang="en-US" sz="1800" dirty="0"/>
              <a:t>P</a:t>
            </a:r>
            <a:r>
              <a:rPr lang="en-US" sz="1800" dirty="0" smtClean="0"/>
              <a:t>rocessed foods</a:t>
            </a:r>
          </a:p>
          <a:p>
            <a:r>
              <a:rPr lang="en-US" sz="1800" b="1" dirty="0" smtClean="0"/>
              <a:t>Saturated Fats</a:t>
            </a:r>
          </a:p>
          <a:p>
            <a:pPr marL="914400" indent="-914400"/>
            <a:r>
              <a:rPr lang="en-US" sz="1800" dirty="0" smtClean="0"/>
              <a:t>	&lt;10% of calories/day</a:t>
            </a:r>
          </a:p>
          <a:p>
            <a:r>
              <a:rPr lang="en-US" sz="1800" dirty="0" smtClean="0"/>
              <a:t>	&lt;300mg   	cholesterol/day</a:t>
            </a:r>
          </a:p>
          <a:p>
            <a:endParaRPr lang="en-US" sz="1800" dirty="0" smtClean="0"/>
          </a:p>
        </p:txBody>
      </p:sp>
      <p:pic>
        <p:nvPicPr>
          <p:cNvPr id="6" name="Picture 5" descr="foods to d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13" y="632012"/>
            <a:ext cx="5332312" cy="53323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Found naturally in some foods  by grazing animals</a:t>
            </a:r>
          </a:p>
          <a:p>
            <a:pPr lvl="1"/>
            <a:r>
              <a:rPr lang="en-US" dirty="0" smtClean="0"/>
              <a:t>Thus found in small quantities in milk or meats</a:t>
            </a:r>
          </a:p>
          <a:p>
            <a:r>
              <a:rPr lang="en-US" dirty="0" smtClean="0"/>
              <a:t>They are NOT essential in diet.</a:t>
            </a:r>
          </a:p>
          <a:p>
            <a:pPr lvl="1"/>
            <a:r>
              <a:rPr lang="en-US" dirty="0" smtClean="0"/>
              <a:t>Inc risk of CV disease </a:t>
            </a:r>
            <a:r>
              <a:rPr lang="en-US" dirty="0" err="1" smtClean="0"/>
              <a:t>w</a:t>
            </a:r>
            <a:r>
              <a:rPr lang="en-US" dirty="0" smtClean="0"/>
              <a:t>/inc in trans fatty acid</a:t>
            </a:r>
          </a:p>
          <a:p>
            <a:r>
              <a:rPr lang="en-US" dirty="0" smtClean="0"/>
              <a:t>Formed during processing of some foods</a:t>
            </a:r>
          </a:p>
          <a:p>
            <a:pPr lvl="1"/>
            <a:r>
              <a:rPr lang="en-US" dirty="0" smtClean="0"/>
              <a:t>Found in partially hydrogenated oils used in:</a:t>
            </a:r>
          </a:p>
          <a:p>
            <a:pPr lvl="2"/>
            <a:r>
              <a:rPr lang="en-US" dirty="0" smtClean="0"/>
              <a:t>Margarines</a:t>
            </a:r>
          </a:p>
          <a:p>
            <a:pPr lvl="2"/>
            <a:r>
              <a:rPr lang="en-US" dirty="0" smtClean="0"/>
              <a:t>Snack foods</a:t>
            </a:r>
          </a:p>
          <a:p>
            <a:pPr lvl="2"/>
            <a:r>
              <a:rPr lang="en-US" dirty="0" smtClean="0"/>
              <a:t>Ready made desserts</a:t>
            </a:r>
          </a:p>
          <a:p>
            <a:r>
              <a:rPr lang="en-US" dirty="0" smtClean="0"/>
              <a:t>Help increase shelf-life of food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dirty="0" smtClean="0"/>
              <a:t>Added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313613" cy="50082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Naturally in fruit (fructose)</a:t>
            </a:r>
          </a:p>
          <a:p>
            <a:r>
              <a:rPr lang="en-US" dirty="0" smtClean="0"/>
              <a:t>Naturally in milk (lactose)</a:t>
            </a:r>
          </a:p>
          <a:p>
            <a:r>
              <a:rPr lang="en-US" dirty="0" smtClean="0"/>
              <a:t>Majority of sugars in typical American diet are “added sugars” (sucrose) such as:</a:t>
            </a:r>
          </a:p>
          <a:p>
            <a:pPr lvl="1"/>
            <a:r>
              <a:rPr lang="en-US" dirty="0" smtClean="0"/>
              <a:t>High fructose corn syrup</a:t>
            </a:r>
          </a:p>
          <a:p>
            <a:pPr lvl="1"/>
            <a:r>
              <a:rPr lang="en-US" dirty="0" smtClean="0"/>
              <a:t>Corn syrup solids</a:t>
            </a:r>
          </a:p>
          <a:p>
            <a:pPr lvl="1"/>
            <a:r>
              <a:rPr lang="en-US" dirty="0" smtClean="0"/>
              <a:t>Raw sugar</a:t>
            </a:r>
          </a:p>
          <a:p>
            <a:pPr lvl="1"/>
            <a:r>
              <a:rPr lang="en-US" dirty="0" smtClean="0"/>
              <a:t>Malt sugar</a:t>
            </a:r>
          </a:p>
          <a:p>
            <a:pPr lvl="1"/>
            <a:r>
              <a:rPr lang="en-US" dirty="0" smtClean="0"/>
              <a:t>Maple syrup</a:t>
            </a:r>
          </a:p>
          <a:p>
            <a:pPr lvl="1"/>
            <a:r>
              <a:rPr lang="en-US" dirty="0" smtClean="0"/>
              <a:t>Pancake syrup (maple or corn syrup)</a:t>
            </a:r>
          </a:p>
          <a:p>
            <a:pPr lvl="1"/>
            <a:r>
              <a:rPr lang="en-US" dirty="0" smtClean="0"/>
              <a:t>Fructose sweetener</a:t>
            </a:r>
          </a:p>
          <a:p>
            <a:pPr lvl="1"/>
            <a:r>
              <a:rPr lang="en-US" dirty="0" smtClean="0"/>
              <a:t>Honey, Molasses</a:t>
            </a:r>
          </a:p>
          <a:p>
            <a:pPr lvl="1"/>
            <a:r>
              <a:rPr lang="en-US" dirty="0" smtClean="0"/>
              <a:t>Dextrose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Devil’s in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the package states it is “100% juice” it is not all juice. It is likely &lt;25% juice, the rest is added sugar water.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68" y="0"/>
            <a:ext cx="7330646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Must say 100% juice, otherwise &lt;25% juice, rest is added sugar water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368" y="1371600"/>
            <a:ext cx="3274358" cy="10151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Ingredients: 100</a:t>
            </a:r>
            <a:r>
              <a:rPr lang="en-US" dirty="0"/>
              <a:t>% Juice, With Calcium, No Sugar Added, Fortified W/ Vitamins A, C and E.</a:t>
            </a:r>
          </a:p>
        </p:txBody>
      </p:sp>
      <p:pic>
        <p:nvPicPr>
          <p:cNvPr id="7" name="Content Placeholder 6" descr="100-percent jui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445" b="-2544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3" y="1417639"/>
            <a:ext cx="3827567" cy="12750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Juice Blend</a:t>
            </a:r>
          </a:p>
          <a:p>
            <a:r>
              <a:rPr lang="en-US" dirty="0" smtClean="0"/>
              <a:t>Ingredients: Water</a:t>
            </a:r>
            <a:r>
              <a:rPr lang="en-US" dirty="0"/>
              <a:t>; Sugar; Apple, Orange, and Water Extracted Orange Juice Concentrates; Citric Acid; Natural Flavor; Vitamin E Acetate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 descr="capri sun 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712" b="-712"/>
          <a:stretch>
            <a:fillRect/>
          </a:stretch>
        </p:blipFill>
        <p:spPr>
          <a:xfrm>
            <a:off x="4859233" y="3031647"/>
            <a:ext cx="3566160" cy="36163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Juice and Chocolate Milk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/>
          <a:lstStyle/>
          <a:p>
            <a:r>
              <a:rPr lang="en-US" dirty="0" smtClean="0"/>
              <a:t>Limit 100% fruit juice to 8-12 oz/day for kids 7 yrs and older.</a:t>
            </a:r>
          </a:p>
          <a:p>
            <a:pPr lvl="1"/>
            <a:r>
              <a:rPr lang="en-US" dirty="0" smtClean="0"/>
              <a:t>4 oz fruit juice= 1 serving of fruit</a:t>
            </a:r>
          </a:p>
          <a:p>
            <a:pPr lvl="3"/>
            <a:r>
              <a:rPr lang="en-US" dirty="0" smtClean="0"/>
              <a:t>But without the fiber  &amp; nutrients of the whole fruit</a:t>
            </a:r>
          </a:p>
          <a:p>
            <a:r>
              <a:rPr lang="en-US" dirty="0" smtClean="0"/>
              <a:t>If a child would not otherwise drink milk,  then lightly added chocolate powder is acceptable.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Grains– what’s the difference?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Whole grains</a:t>
            </a:r>
          </a:p>
          <a:p>
            <a:pPr lvl="1"/>
            <a:r>
              <a:rPr lang="en-US" dirty="0" smtClean="0"/>
              <a:t>Entire grain seed (called the kernel)</a:t>
            </a:r>
          </a:p>
          <a:p>
            <a:pPr lvl="2"/>
            <a:r>
              <a:rPr lang="en-US" dirty="0" smtClean="0"/>
              <a:t>Consumed as single food (wild rice, popcorn)</a:t>
            </a:r>
          </a:p>
          <a:p>
            <a:pPr lvl="2"/>
            <a:r>
              <a:rPr lang="en-US" dirty="0" smtClean="0"/>
              <a:t>Or as ingredient in foods (cereals, breads, crackers)</a:t>
            </a:r>
          </a:p>
          <a:p>
            <a:pPr lvl="1"/>
            <a:r>
              <a:rPr lang="en-US" dirty="0" smtClean="0"/>
              <a:t>Buckwheat, bulgur, millet, oatmeal, quinoa, rolled oats, brown or wild rice, barley, whole rye, whole wheat</a:t>
            </a:r>
          </a:p>
          <a:p>
            <a:r>
              <a:rPr lang="en-US" dirty="0" smtClean="0"/>
              <a:t>Refined grains</a:t>
            </a:r>
          </a:p>
          <a:p>
            <a:pPr lvl="1"/>
            <a:r>
              <a:rPr lang="en-US" dirty="0" smtClean="0"/>
              <a:t>Have been milled to remove the outer bran</a:t>
            </a:r>
          </a:p>
          <a:p>
            <a:pPr lvl="1"/>
            <a:r>
              <a:rPr lang="en-US" dirty="0" smtClean="0"/>
              <a:t>Result in a finer textured product which improves shelf life but also removes dietary fiber, iron, many B vitamins</a:t>
            </a:r>
          </a:p>
          <a:p>
            <a:r>
              <a:rPr lang="en-US" dirty="0" smtClean="0"/>
              <a:t>Enriched grains</a:t>
            </a:r>
          </a:p>
          <a:p>
            <a:pPr lvl="1"/>
            <a:r>
              <a:rPr lang="en-US" dirty="0" smtClean="0"/>
              <a:t>Most refined grain products have to be enriched- which means B vitamins &amp; iron are added.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chooseMyPlate.gov</a:t>
            </a:r>
            <a:endParaRPr lang="en-US" dirty="0"/>
          </a:p>
        </p:txBody>
      </p:sp>
      <p:pic>
        <p:nvPicPr>
          <p:cNvPr id="4" name="Content Placeholder 3" descr="my plat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438" r="-6438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Lindsey Parsons, Co-Director</a:t>
            </a:r>
          </a:p>
          <a:p>
            <a:pPr lvl="1"/>
            <a:r>
              <a:rPr lang="en-US" dirty="0" smtClean="0"/>
              <a:t>Real Food for </a:t>
            </a:r>
            <a:r>
              <a:rPr lang="en-US" dirty="0" smtClean="0"/>
              <a:t>Kids - Montgomery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Cheryl </a:t>
            </a:r>
            <a:r>
              <a:rPr lang="en-US" dirty="0" err="1" smtClean="0"/>
              <a:t>Issa</a:t>
            </a:r>
            <a:r>
              <a:rPr lang="en-US" dirty="0" smtClean="0"/>
              <a:t>, MS RD</a:t>
            </a:r>
          </a:p>
          <a:p>
            <a:pPr lvl="1"/>
            <a:r>
              <a:rPr lang="en-US" dirty="0" err="1" smtClean="0"/>
              <a:t>Pediatrict</a:t>
            </a:r>
            <a:r>
              <a:rPr lang="en-US" dirty="0" smtClean="0"/>
              <a:t> Nutritionist, Walter Reed Med </a:t>
            </a:r>
            <a:r>
              <a:rPr lang="en-US" dirty="0" err="1" smtClean="0"/>
              <a:t>Cntr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Blood Pressure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Stroke (block or burst)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75 million Americans (34% of the population) 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Congestive Heart Failure</a:t>
            </a:r>
          </a:p>
          <a:p>
            <a:pPr lvl="1"/>
            <a:r>
              <a:rPr lang="en-US" dirty="0" smtClean="0"/>
              <a:t>Kidney Disease</a:t>
            </a:r>
          </a:p>
          <a:p>
            <a:pPr lvl="1"/>
            <a:r>
              <a:rPr lang="en-US" dirty="0" smtClean="0"/>
              <a:t>Dialysis</a:t>
            </a:r>
          </a:p>
          <a:p>
            <a:r>
              <a:rPr lang="en-US" dirty="0" smtClean="0"/>
              <a:t>Dietary Factors</a:t>
            </a:r>
          </a:p>
          <a:p>
            <a:pPr lvl="1"/>
            <a:r>
              <a:rPr lang="en-US" dirty="0" smtClean="0"/>
              <a:t>High Sodium (Salt)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Excess </a:t>
            </a:r>
            <a:r>
              <a:rPr lang="en-US" dirty="0" smtClean="0"/>
              <a:t>Alcohol Intake</a:t>
            </a:r>
            <a:endParaRPr lang="en-US" dirty="0"/>
          </a:p>
        </p:txBody>
      </p:sp>
      <p:pic>
        <p:nvPicPr>
          <p:cNvPr id="7" name="Content Placeholder 6" descr="strok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4630" b="-24630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www.ChooseMyPlate.gov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http://www.eatright.org/kids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www.realfoodforkidsmontgomery.org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http://www.cnpp.usda.gov/Publications/DietaryGuidelines/2010/PolicyDoc/PolicyDoc.pdf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3520"/>
            <a:ext cx="7313613" cy="1084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 </a:t>
            </a:r>
            <a:br>
              <a:rPr lang="en-US" dirty="0" smtClean="0"/>
            </a:br>
            <a:r>
              <a:rPr lang="en-US" dirty="0" smtClean="0"/>
              <a:t>? Questions ?</a:t>
            </a:r>
            <a:endParaRPr lang="en-US" dirty="0"/>
          </a:p>
        </p:txBody>
      </p:sp>
      <p:pic>
        <p:nvPicPr>
          <p:cNvPr id="6" name="Content Placeholder 5" descr="docto:pt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9907" b="-39907"/>
          <a:stretch>
            <a:fillRect/>
          </a:stretch>
        </p:blipFill>
        <p:spPr>
          <a:xfrm>
            <a:off x="457200" y="1417638"/>
            <a:ext cx="4038600" cy="4525963"/>
          </a:xfrm>
        </p:spPr>
      </p:pic>
      <p:pic>
        <p:nvPicPr>
          <p:cNvPr id="5" name="Content Placeholder 4" descr="last photo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14680" b="-114680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million Americans (11% of population) have diabetes</a:t>
            </a:r>
          </a:p>
          <a:p>
            <a:r>
              <a:rPr lang="en-US" dirty="0" smtClean="0"/>
              <a:t>80 million Americans</a:t>
            </a:r>
          </a:p>
          <a:p>
            <a:r>
              <a:rPr lang="en-US" dirty="0" smtClean="0"/>
              <a:t>(35% of population) have pre-diabetes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</a:t>
            </a:r>
            <a:r>
              <a:rPr lang="en-US" dirty="0" smtClean="0"/>
              <a:t>statistics add up to the fact that nearly HALF of all Americans have sugar problems!</a:t>
            </a:r>
          </a:p>
          <a:p>
            <a:pPr lvl="1"/>
            <a:r>
              <a:rPr lang="en-US" dirty="0" smtClean="0"/>
              <a:t>Majority of them are suffering from Type 2 diabetes (related to </a:t>
            </a:r>
            <a:r>
              <a:rPr lang="en-US" dirty="0" smtClean="0"/>
              <a:t>weight)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		</a:t>
            </a:r>
          </a:p>
          <a:p>
            <a:pPr lvl="1"/>
            <a:r>
              <a:rPr lang="en-US" dirty="0" smtClean="0"/>
              <a:t>Juvenile</a:t>
            </a:r>
            <a:endParaRPr lang="en-US" dirty="0" smtClean="0"/>
          </a:p>
          <a:p>
            <a:pPr lvl="1"/>
            <a:r>
              <a:rPr lang="en-US" dirty="0" smtClean="0"/>
              <a:t>Immune attack on the pancreas results in insulin deficiency</a:t>
            </a:r>
          </a:p>
          <a:p>
            <a:pPr lvl="1"/>
            <a:r>
              <a:rPr lang="en-US" dirty="0" smtClean="0"/>
              <a:t>Insulin dependent from day of diagnosis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/>
              <a:t>Had been adult onset</a:t>
            </a:r>
          </a:p>
          <a:p>
            <a:pPr lvl="1"/>
            <a:r>
              <a:rPr lang="en-US" dirty="0" smtClean="0"/>
              <a:t>Now being diagnosed in children as young as 8 years old due to obesity</a:t>
            </a:r>
          </a:p>
          <a:p>
            <a:pPr lvl="1"/>
            <a:r>
              <a:rPr lang="en-US" dirty="0" smtClean="0"/>
              <a:t>Higher the weight, higher the sugar, thus increased risk of type 2.</a:t>
            </a:r>
          </a:p>
          <a:p>
            <a:pPr lvl="1"/>
            <a:r>
              <a:rPr lang="en-US" dirty="0" smtClean="0"/>
              <a:t>Can be treated with pills but often requires insulin shots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Diabetes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Worsens faster in kids than adults	</a:t>
            </a:r>
          </a:p>
          <a:p>
            <a:pPr lvl="1"/>
            <a:r>
              <a:rPr lang="en-US" dirty="0" smtClean="0"/>
              <a:t>If type 2 diagnosed in kids, their need to go on to insulin will be sooner than an adult diagnosed with type 2.</a:t>
            </a:r>
          </a:p>
          <a:p>
            <a:pPr lvl="1"/>
            <a:r>
              <a:rPr lang="en-US" dirty="0" smtClean="0"/>
              <a:t>Diagnostic Criteria for Type 2:</a:t>
            </a:r>
          </a:p>
          <a:p>
            <a:pPr lvl="2"/>
            <a:r>
              <a:rPr lang="en-US" dirty="0" smtClean="0"/>
              <a:t>Fasting glucose:   &gt;= 126.</a:t>
            </a:r>
          </a:p>
          <a:p>
            <a:pPr lvl="2"/>
            <a:r>
              <a:rPr lang="en-US" dirty="0" smtClean="0"/>
              <a:t>Random glucose:   &gt;= 200</a:t>
            </a:r>
          </a:p>
          <a:p>
            <a:pPr lvl="2"/>
            <a:r>
              <a:rPr lang="en-US" dirty="0" smtClean="0"/>
              <a:t>A1c:  &gt;= 6.5%</a:t>
            </a:r>
          </a:p>
          <a:p>
            <a:pPr lvl="1"/>
            <a:r>
              <a:rPr lang="en-US" dirty="0" smtClean="0"/>
              <a:t>Diagnostic Criteria for Pre-Diabetes:</a:t>
            </a:r>
          </a:p>
          <a:p>
            <a:pPr lvl="2"/>
            <a:r>
              <a:rPr lang="en-US" dirty="0" smtClean="0"/>
              <a:t>Fasting glucose 100-125</a:t>
            </a:r>
          </a:p>
          <a:p>
            <a:pPr lvl="2"/>
            <a:r>
              <a:rPr lang="en-US" dirty="0" smtClean="0"/>
              <a:t>A1c:  5.6 %  -  6.4%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24" dirty="0" smtClean="0"/>
              <a:t>    1960s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8" name="Content Placeholder 7" descr="kids lineup 60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619" b="-1461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2013</a:t>
            </a:r>
            <a:endParaRPr lang="en-US" sz="2400" dirty="0"/>
          </a:p>
        </p:txBody>
      </p:sp>
      <p:pic>
        <p:nvPicPr>
          <p:cNvPr id="7" name="Content Placeholder 6" descr="kids now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18376" b="-18376"/>
          <a:stretch>
            <a:fillRect/>
          </a:stretch>
        </p:blipFill>
        <p:spPr/>
      </p:pic>
      <p:pic>
        <p:nvPicPr>
          <p:cNvPr id="9" name="Picture 8" descr="kids 19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2694200"/>
            <a:ext cx="4040188" cy="2981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inc of 600 calories/day</a:t>
            </a:r>
            <a:br>
              <a:rPr lang="en-US" dirty="0" smtClean="0"/>
            </a:br>
            <a:r>
              <a:rPr lang="en-US" sz="3111" dirty="0" smtClean="0"/>
              <a:t>(mainly added fats, oils, sugars)</a:t>
            </a:r>
            <a:endParaRPr lang="en-US" sz="3111" dirty="0"/>
          </a:p>
        </p:txBody>
      </p:sp>
      <p:pic>
        <p:nvPicPr>
          <p:cNvPr id="5" name="Content Placeholder 4" descr="dinnerplate2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0436" b="-20436"/>
          <a:stretch>
            <a:fillRect/>
          </a:stretch>
        </p:blipFill>
        <p:spPr>
          <a:xfrm>
            <a:off x="457200" y="1417638"/>
            <a:ext cx="4038600" cy="4525963"/>
          </a:xfrm>
        </p:spPr>
      </p:pic>
      <p:pic>
        <p:nvPicPr>
          <p:cNvPr id="6" name="Content Placeholder 5" descr="size then, now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8604" r="-8604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0- 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80" y="1036101"/>
            <a:ext cx="6264301" cy="48581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2311</TotalTime>
  <Words>851</Words>
  <Application>Microsoft Office PowerPoint</Application>
  <PresentationFormat>On-screen Show (4:3)</PresentationFormat>
  <Paragraphs>244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Inkwell</vt:lpstr>
      <vt:lpstr>“(What) To Eat or Not  To Eat?”</vt:lpstr>
      <vt:lpstr>The Heavy Toll of Diet-Related Chronic Diseases</vt:lpstr>
      <vt:lpstr>High Blood Pressure</vt:lpstr>
      <vt:lpstr>Diabetes</vt:lpstr>
      <vt:lpstr>Diabetes </vt:lpstr>
      <vt:lpstr>Type 2 Diabetes </vt:lpstr>
      <vt:lpstr>Americans Then and Now</vt:lpstr>
      <vt:lpstr>Average inc of 600 calories/day (mainly added fats, oils, sugars)</vt:lpstr>
      <vt:lpstr>PowerPoint Presentation</vt:lpstr>
      <vt:lpstr>Obesity in America</vt:lpstr>
      <vt:lpstr>Most habits start young.</vt:lpstr>
      <vt:lpstr>The choice is easy. Or is it…?</vt:lpstr>
      <vt:lpstr>PowerPoint Presentation</vt:lpstr>
      <vt:lpstr>Top 10 Sources of Calories in America</vt:lpstr>
      <vt:lpstr>Calories per food group</vt:lpstr>
      <vt:lpstr>Recommended Macronutrient by Age</vt:lpstr>
      <vt:lpstr>Strongest link between obesity and food is when one or more fast food meals are consumed per week.</vt:lpstr>
      <vt:lpstr>PowerPoint Presentation</vt:lpstr>
      <vt:lpstr>Recommended Calories/Day</vt:lpstr>
      <vt:lpstr>Foods to Increase</vt:lpstr>
      <vt:lpstr>Foods to Decrease</vt:lpstr>
      <vt:lpstr>Trans fatty acids</vt:lpstr>
      <vt:lpstr>Added Sugars</vt:lpstr>
      <vt:lpstr>The Devil’s in the Details</vt:lpstr>
      <vt:lpstr>Must say 100% juice, otherwise &lt;25% juice, rest is added sugar water</vt:lpstr>
      <vt:lpstr>Juice and Chocolate Milk   </vt:lpstr>
      <vt:lpstr>Grains– what’s the difference? </vt:lpstr>
      <vt:lpstr>chooseMyPlate.gov</vt:lpstr>
      <vt:lpstr>Acknowledgments </vt:lpstr>
      <vt:lpstr>Resources</vt:lpstr>
      <vt:lpstr>Thank you.  ? 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 Eat or Not To Eat?”</dc:title>
  <dc:creator>Arvind Narasimhan</dc:creator>
  <cp:lastModifiedBy>Lindsey</cp:lastModifiedBy>
  <cp:revision>25</cp:revision>
  <dcterms:created xsi:type="dcterms:W3CDTF">2013-10-27T19:33:56Z</dcterms:created>
  <dcterms:modified xsi:type="dcterms:W3CDTF">2013-10-29T15:19:47Z</dcterms:modified>
</cp:coreProperties>
</file>