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9"/>
  </p:notesMasterIdLst>
  <p:sldIdLst>
    <p:sldId id="406" r:id="rId2"/>
    <p:sldId id="432" r:id="rId3"/>
    <p:sldId id="433" r:id="rId4"/>
    <p:sldId id="434" r:id="rId5"/>
    <p:sldId id="407" r:id="rId6"/>
    <p:sldId id="290" r:id="rId7"/>
    <p:sldId id="435" r:id="rId8"/>
    <p:sldId id="408" r:id="rId9"/>
    <p:sldId id="368" r:id="rId10"/>
    <p:sldId id="437" r:id="rId11"/>
    <p:sldId id="438" r:id="rId12"/>
    <p:sldId id="439" r:id="rId13"/>
    <p:sldId id="342" r:id="rId14"/>
    <p:sldId id="436" r:id="rId15"/>
    <p:sldId id="441" r:id="rId16"/>
    <p:sldId id="346" r:id="rId17"/>
    <p:sldId id="373" r:id="rId18"/>
    <p:sldId id="405" r:id="rId19"/>
    <p:sldId id="410" r:id="rId20"/>
    <p:sldId id="430" r:id="rId21"/>
    <p:sldId id="442" r:id="rId22"/>
    <p:sldId id="412" r:id="rId23"/>
    <p:sldId id="414" r:id="rId24"/>
    <p:sldId id="419" r:id="rId25"/>
    <p:sldId id="440" r:id="rId26"/>
    <p:sldId id="424" r:id="rId27"/>
    <p:sldId id="30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vant Garde"/>
        <a:cs typeface="Avant Garde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vant Garde"/>
        <a:cs typeface="Avant Garde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vant Garde"/>
        <a:cs typeface="Avant Garde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vant Garde"/>
        <a:cs typeface="Avant Garde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vant Garde"/>
        <a:cs typeface="Avant Garde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Avant Garde"/>
        <a:cs typeface="Avant Garde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Avant Garde"/>
        <a:cs typeface="Avant Garde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Avant Garde"/>
        <a:cs typeface="Avant Garde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Avant Garde"/>
        <a:cs typeface="Avant Gard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edith Modzelewski" initials="" lastIdx="1" clrIdx="0"/>
  <p:cmAuthor id="1" name="Mutches" initials="K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D04"/>
    <a:srgbClr val="CC66FF"/>
    <a:srgbClr val="FF6699"/>
    <a:srgbClr val="FFCCCC"/>
    <a:srgbClr val="FFCCFF"/>
    <a:srgbClr val="F8F8F8"/>
    <a:srgbClr val="FF9999"/>
    <a:srgbClr val="D5B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1541" autoAdjust="0"/>
  </p:normalViewPr>
  <p:slideViewPr>
    <p:cSldViewPr snapToObjects="1">
      <p:cViewPr varScale="1">
        <p:scale>
          <a:sx n="63" d="100"/>
          <a:sy n="63" d="100"/>
        </p:scale>
        <p:origin x="-1704" y="-108"/>
      </p:cViewPr>
      <p:guideLst>
        <p:guide orient="horz" pos="336"/>
        <p:guide pos="3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notesViewPr>
    <p:cSldViewPr snapToObjects="1">
      <p:cViewPr varScale="1">
        <p:scale>
          <a:sx n="63" d="100"/>
          <a:sy n="63" d="100"/>
        </p:scale>
        <p:origin x="-26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3-11T15:39:57.90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F1A386-E2D6-429A-AC5D-982C6644625D}" type="datetimeFigureOut">
              <a:rPr lang="en-US"/>
              <a:pPr>
                <a:defRPr/>
              </a:pPr>
              <a:t>11/2/2013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blank page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FA39DE-0E0E-4F3B-BED3-9070E975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9DEEA-F480-4E6E-B763-541CA3C39F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@40,000 kids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78C92-9662-4788-87F9-CE436E5F1ED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More</a:t>
            </a:r>
            <a:r>
              <a:rPr lang="en-US" baseline="0" dirty="0" smtClean="0"/>
              <a:t> than 70,000</a:t>
            </a: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78C92-9662-4788-87F9-CE436E5F1ED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Third largest district in the nation,</a:t>
            </a:r>
            <a:r>
              <a:rPr lang="en-US" baseline="0" dirty="0" smtClean="0"/>
              <a:t> more than 400,000</a:t>
            </a: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78C92-9662-4788-87F9-CE436E5F1ED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4FD3-E247-4C86-AC00-CC8FBF049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4FD3-E247-4C86-AC00-CC8FBF049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4FD3-E247-4C86-AC00-CC8FBF049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B466D-A033-4875-98DA-8184D75CC2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6F46D-9FD3-40C9-B68D-F41A1595C5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B8DE3-91A8-4D7E-A85E-865C74052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31595-C44F-447A-A6FC-489AE4731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30D20-CC48-4C06-8554-23CE77B24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4FD3-E247-4C86-AC00-CC8FBF049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4FD3-E247-4C86-AC00-CC8FBF0491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3F97C-438E-4950-8A27-CCF4A069B5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228600"/>
            <a:ext cx="1524000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6324600" cy="6934200"/>
          </a:xfrm>
        </p:spPr>
        <p:txBody>
          <a:bodyPr>
            <a:noAutofit/>
          </a:bodyPr>
          <a:lstStyle/>
          <a:p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2BAD2-E596-4CB0-88C1-B123EDADEC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6F46D-9FD3-40C9-B68D-F41A1595C5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39DE-0E0E-4F3B-BED3-9070E975F8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13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39DE-0E0E-4F3B-BED3-9070E975F8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0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2583D-3706-4D49-876C-52944B3526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30D20-CC48-4C06-8554-23CE77B24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84DC4-0FA2-4D94-95CA-E3B4DBCD3F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36 of the nation’s largest districts have signed the FOCUS stakeholder pledge, along with over 40 community partner organizations.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AAC16-84DF-4448-9BC3-EA3E402809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B8D15-E518-4774-9FE0-B9ADA6139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AAC16-84DF-4448-9BC3-EA3E402809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URGENCY: </a:t>
            </a:r>
            <a:r>
              <a:rPr lang="en-US" baseline="0" dirty="0" smtClean="0"/>
              <a:t>kids need better food now. Schools are by no means the only source of food. But they are important, and in districts with high free &amp; reduced eligibility rates (e.g. high poverty) school food provide 2/3 or more of student’s calories—it’s vital that they are healthful.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VISION: School food systems that support triple bottom line—economic, environmental and social justice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PRAGMATISM: Pursue significant, incremental changes while holding fast to—and continuing to articulate and work towards the long-term vision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30D20-CC48-4C06-8554-23CE77B24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EFFA0-C916-4C04-9CCE-A00ED9C66A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2700" y="0"/>
            <a:ext cx="9144000" cy="6858000"/>
            <a:chOff x="-1270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-1270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ECEBBB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069848"/>
            <a:ext cx="748284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2700" y="0"/>
            <a:ext cx="9144000" cy="6858000"/>
            <a:chOff x="-12700" y="0"/>
            <a:chExt cx="9144000" cy="6858000"/>
          </a:xfrm>
        </p:grpSpPr>
        <p:sp>
          <p:nvSpPr>
            <p:cNvPr id="3" name="Rectangle 7"/>
            <p:cNvSpPr/>
            <p:nvPr/>
          </p:nvSpPr>
          <p:spPr>
            <a:xfrm>
              <a:off x="-1270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ECEBBB"/>
                </a:solidFill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/>
                <a:cs typeface="Arial"/>
              </a:defRPr>
            </a:lvl1pPr>
          </a:lstStyle>
          <a:p>
            <a:fld id="{17640F06-BD93-E24D-9C4A-0877BBDB0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/>
                <a:cs typeface="Arial"/>
              </a:defRPr>
            </a:lvl1pPr>
          </a:lstStyle>
          <a:p>
            <a:pPr>
              <a:defRPr/>
            </a:pPr>
            <a:fld id="{3FD8EC57-C8FD-420A-AFA8-AA01EA8D5B50}" type="datetimeFigureOut">
              <a:rPr lang="en-US" smtClean="0"/>
              <a:pPr>
                <a:defRPr/>
              </a:pPr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/>
                <a:cs typeface="Arial"/>
              </a:defRPr>
            </a:lvl1pPr>
          </a:lstStyle>
          <a:p>
            <a:pPr>
              <a:defRPr/>
            </a:pPr>
            <a:fld id="{2694CD94-A890-44F3-AE8C-34D45053B2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/>
          </p:cNvSpPr>
          <p:nvPr>
            <p:ph type="title"/>
          </p:nvPr>
        </p:nvSpPr>
        <p:spPr bwMode="auto">
          <a:xfrm>
            <a:off x="822325" y="1069975"/>
            <a:ext cx="740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1216025" y="1984375"/>
            <a:ext cx="66325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8A200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rgbClr val="8A2003"/>
          </a:solidFill>
          <a:latin typeface="Avant Garde"/>
          <a:ea typeface="Avant Garde"/>
          <a:cs typeface="Avant Garde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8A200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8A2003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8A2003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8A200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8A200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800" dirty="0">
                <a:solidFill>
                  <a:srgbClr val="ECEBBB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800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7" name="Picture 9" descr="SFF_Logo_1clr_18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712787"/>
            <a:ext cx="27162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01700" y="2030412"/>
            <a:ext cx="7319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515A8A"/>
              </a:solidFill>
              <a:latin typeface="Arial Bold"/>
              <a:ea typeface="Arial"/>
              <a:cs typeface="Arial Bold"/>
            </a:endParaRPr>
          </a:p>
          <a:p>
            <a:r>
              <a:rPr lang="en-US" sz="2400" b="1" dirty="0" smtClean="0">
                <a:solidFill>
                  <a:srgbClr val="515A8A"/>
                </a:solidFill>
                <a:latin typeface="Arial Bold"/>
                <a:ea typeface="Arial"/>
                <a:cs typeface="Arial Bold"/>
              </a:rPr>
              <a:t>School Food Forum:</a:t>
            </a:r>
            <a:r>
              <a:rPr lang="en-US" sz="2400" dirty="0" smtClean="0">
                <a:solidFill>
                  <a:srgbClr val="515A8A"/>
                </a:solidFill>
                <a:latin typeface="Arial Bold"/>
                <a:ea typeface="Arial"/>
                <a:cs typeface="Arial Bold"/>
              </a:rPr>
              <a:t> Creating a Vision of Fresh, Real Food in Montgomery County, MD</a:t>
            </a:r>
          </a:p>
          <a:p>
            <a:r>
              <a:rPr lang="en-US" sz="2400" dirty="0" smtClean="0">
                <a:solidFill>
                  <a:srgbClr val="515A8A"/>
                </a:solidFill>
                <a:latin typeface="Arial Bold"/>
                <a:ea typeface="Arial"/>
                <a:cs typeface="Arial Bold"/>
              </a:rPr>
              <a:t>Nov. 2, 2013</a:t>
            </a:r>
            <a:endParaRPr lang="en-US" sz="2400" dirty="0" smtClean="0">
              <a:solidFill>
                <a:srgbClr val="515A8A"/>
              </a:solidFill>
              <a:ea typeface="Arial"/>
              <a:cs typeface="Arial"/>
            </a:endParaRPr>
          </a:p>
          <a:p>
            <a:endParaRPr lang="en-US" sz="2400" b="1" dirty="0" smtClean="0">
              <a:solidFill>
                <a:srgbClr val="800000"/>
              </a:solidFill>
              <a:ea typeface="Arial"/>
              <a:cs typeface="Arial"/>
            </a:endParaRPr>
          </a:p>
          <a:p>
            <a:r>
              <a:rPr lang="en-US" b="1" dirty="0" smtClean="0">
                <a:solidFill>
                  <a:srgbClr val="B2A263"/>
                </a:solidFill>
                <a:latin typeface="Arial Bold"/>
                <a:ea typeface="Arial"/>
                <a:cs typeface="Arial Bold"/>
              </a:rPr>
              <a:t/>
            </a:r>
            <a:br>
              <a:rPr lang="en-US" b="1" dirty="0" smtClean="0">
                <a:solidFill>
                  <a:srgbClr val="B2A263"/>
                </a:solidFill>
                <a:latin typeface="Arial Bold"/>
                <a:ea typeface="Arial"/>
                <a:cs typeface="Arial Bold"/>
              </a:rPr>
            </a:br>
            <a:endParaRPr lang="en-US" dirty="0" smtClean="0">
              <a:solidFill>
                <a:srgbClr val="800000"/>
              </a:solidFill>
              <a:ea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700" y="2030412"/>
            <a:ext cx="7319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r>
              <a:rPr lang="en-US" b="1" dirty="0" smtClean="0">
                <a:solidFill>
                  <a:srgbClr val="B2A263"/>
                </a:solidFill>
                <a:latin typeface="Arial Bold"/>
                <a:ea typeface="Arial"/>
                <a:cs typeface="Arial Bold"/>
              </a:rPr>
              <a:t/>
            </a:r>
            <a:br>
              <a:rPr lang="en-US" b="1" dirty="0" smtClean="0">
                <a:solidFill>
                  <a:srgbClr val="B2A263"/>
                </a:solidFill>
                <a:latin typeface="Arial Bold"/>
                <a:ea typeface="Arial"/>
                <a:cs typeface="Arial Bold"/>
              </a:rPr>
            </a:br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latin typeface="Arial Bold"/>
              <a:ea typeface="Arial"/>
              <a:cs typeface="Arial Bold"/>
            </a:endParaRPr>
          </a:p>
          <a:p>
            <a:r>
              <a:rPr lang="en-US" b="1" dirty="0" smtClean="0">
                <a:solidFill>
                  <a:srgbClr val="515A8A"/>
                </a:solidFill>
                <a:ea typeface="Arial"/>
                <a:cs typeface="Arial"/>
              </a:rPr>
              <a:t>Kathy Lawrence</a:t>
            </a:r>
          </a:p>
          <a:p>
            <a:r>
              <a:rPr lang="en-US" dirty="0" smtClean="0">
                <a:solidFill>
                  <a:srgbClr val="515A8A"/>
                </a:solidFill>
                <a:ea typeface="Arial"/>
                <a:cs typeface="Arial"/>
              </a:rPr>
              <a:t>Director of Strategic Development, School Food FOCUS</a:t>
            </a:r>
            <a:endParaRPr lang="en-US" dirty="0" smtClean="0">
              <a:solidFill>
                <a:srgbClr val="515A8A"/>
              </a:solidFill>
              <a:latin typeface="Arial Bold"/>
              <a:ea typeface="Arial"/>
              <a:cs typeface="Arial Bold"/>
            </a:endParaRPr>
          </a:p>
          <a:p>
            <a:endParaRPr lang="en-US" b="1" dirty="0" smtClean="0">
              <a:solidFill>
                <a:srgbClr val="B2A263"/>
              </a:solidFill>
              <a:ea typeface="Arial"/>
              <a:cs typeface="Arial"/>
            </a:endParaRPr>
          </a:p>
          <a:p>
            <a:endParaRPr lang="en-US" b="1" dirty="0" smtClean="0">
              <a:solidFill>
                <a:srgbClr val="800000"/>
              </a:solidFill>
              <a:ea typeface="Arial"/>
              <a:cs typeface="Arial"/>
            </a:endParaRPr>
          </a:p>
          <a:p>
            <a:endParaRPr lang="en-US" b="1" dirty="0" smtClean="0">
              <a:solidFill>
                <a:srgbClr val="800000"/>
              </a:solidFill>
              <a:ea typeface="Arial"/>
              <a:cs typeface="Arial"/>
            </a:endParaRPr>
          </a:p>
          <a:p>
            <a:endParaRPr lang="en-US" dirty="0" smtClean="0">
              <a:solidFill>
                <a:srgbClr val="800000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240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15240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144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Saint Paul Learning Lab outcomes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More local produce in menus, in greater variety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Transition from 100% white to 53% whole grain buns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Locally sourced chicken cooked from scratch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Sugar reduction in flavored milk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Direct connections with growers/a more transparent supply chain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66800" y="1752600"/>
            <a:ext cx="6934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219200" y="2667001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4095751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1219200" y="4629151"/>
            <a:ext cx="693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pic>
        <p:nvPicPr>
          <p:cNvPr id="12" name="Picture 8" descr="IATP-logo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4724400"/>
            <a:ext cx="1276350" cy="118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8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240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15240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144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Denver Learning Lab outcomes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66800" y="1752600"/>
            <a:ext cx="6934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219200" y="2667001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4095751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990600" y="4095751"/>
            <a:ext cx="7162800" cy="15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Staff training in scratch cooking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Purchasing of student-grown produce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1600201"/>
            <a:ext cx="6705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Increase in local produce procurement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New relationships with local vendors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Denver-based cook-chill processor (chili, salsa, beans)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CO sustainably grown beef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Installation of salad bars district-wide       </a:t>
            </a: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rgbClr val="8A2003"/>
              </a:solidFill>
              <a:latin typeface="Arial"/>
              <a:ea typeface="Avant Garde"/>
              <a:cs typeface="Arial"/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rgbClr val="8A2003"/>
              </a:solidFill>
              <a:latin typeface="Arial"/>
              <a:ea typeface="Avant Garde"/>
              <a:cs typeface="Arial"/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rgbClr val="8A2003"/>
              </a:solidFill>
              <a:latin typeface="Arial"/>
              <a:ea typeface="Avant Garde"/>
              <a:cs typeface="Arial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rial"/>
              <a:ea typeface="Avant Garde"/>
              <a:cs typeface="Arial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endParaRPr lang="en-US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pic>
        <p:nvPicPr>
          <p:cNvPr id="15" name="il_fi" descr="http://www.thekitchencommunity.org/wp-content/uploads/2011/09/slow-food-denve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5045011"/>
            <a:ext cx="236601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8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90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Chicago Learning Lab outcomes</a:t>
            </a:r>
            <a:endParaRPr lang="en-US" sz="3200" dirty="0">
              <a:solidFill>
                <a:srgbClr val="8A2003"/>
              </a:solidFill>
              <a:latin typeface="Arial"/>
              <a:ea typeface="Avant Garde"/>
              <a:cs typeface="Arial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219200" y="1828799"/>
            <a:ext cx="6934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Fresh scratch-cooked chicken in 473 schools: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  Direct from USDA Foods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  From local growers who do not use antibiotics</a:t>
            </a:r>
          </a:p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Lower sugar, higher fiber breakfast cereals from an entrepreneurial supplier new to school food service.</a:t>
            </a:r>
          </a:p>
          <a:p>
            <a:pPr>
              <a:spcBef>
                <a:spcPct val="20000"/>
              </a:spcBef>
            </a:pPr>
            <a:endParaRPr lang="en-US" sz="2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Lower sodium processed cheese.</a:t>
            </a:r>
          </a:p>
          <a:p>
            <a:pPr>
              <a:spcBef>
                <a:spcPct val="20000"/>
              </a:spcBef>
            </a:pPr>
            <a:endParaRPr lang="en-US" sz="2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sz="2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219200" y="243840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 dirty="0" smtClean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219200" y="3048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371475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  <a:p>
            <a:pPr>
              <a:spcBef>
                <a:spcPct val="20000"/>
              </a:spcBef>
            </a:pPr>
            <a:endParaRPr lang="en-US" sz="2200" dirty="0">
              <a:solidFill>
                <a:srgbClr val="8A2003"/>
              </a:solidFill>
              <a:latin typeface="Avant Garde"/>
              <a:ea typeface="Avant Garde"/>
              <a:cs typeface="Avant Garde"/>
            </a:endParaRPr>
          </a:p>
        </p:txBody>
      </p:sp>
      <p:pic>
        <p:nvPicPr>
          <p:cNvPr id="14" name="Picture 7" descr="hsc_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5257800"/>
            <a:ext cx="11572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5163566"/>
            <a:ext cx="2049589" cy="7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en/thumb/f/f3/Whole_Foods_Market_logo.svg/200px-Whole_Foods_Market_logo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5029200"/>
            <a:ext cx="1543050" cy="1149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6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Multi-district procurement efforts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38200" y="1752600"/>
            <a:ext cx="6096000" cy="1828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Regional Learning Lab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National Procurement Initiative</a:t>
            </a:r>
          </a:p>
        </p:txBody>
      </p:sp>
      <p:pic>
        <p:nvPicPr>
          <p:cNvPr id="6" name="Picture 5" descr="IMG_16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3280958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Regional Learning Lab (RLL)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28800" y="1752600"/>
            <a:ext cx="6096000" cy="4343400"/>
          </a:xfrm>
        </p:spPr>
        <p:txBody>
          <a:bodyPr/>
          <a:lstStyle/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Multi-district, Midwest region—consensus on HRS priority foods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latin typeface="Arial" charset="0"/>
            </a:endParaRP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7 school districts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solidFill>
                <a:srgbClr val="891D04"/>
              </a:solidFill>
              <a:latin typeface="Arial" charset="0"/>
            </a:endParaRP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Serving ~700,00 children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solidFill>
                <a:srgbClr val="891D04"/>
              </a:solidFill>
              <a:latin typeface="Arial" charset="0"/>
            </a:endParaRP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$407 million in purchasing power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Regional Learning Lab (RLL)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28800" y="1752600"/>
            <a:ext cx="6096000" cy="434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b="1" dirty="0" smtClean="0">
                <a:latin typeface="Arial" charset="0"/>
              </a:rPr>
              <a:t>FUNDERS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latin typeface="Arial" charset="0"/>
            </a:endParaRP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W.K. Kellogg</a:t>
            </a: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Arial" charset="0"/>
              </a:rPr>
              <a:t>Kresge</a:t>
            </a:r>
            <a:endParaRPr lang="en-US" dirty="0" smtClean="0">
              <a:latin typeface="Arial" charset="0"/>
            </a:endParaRP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Arial" charset="0"/>
              </a:rPr>
              <a:t>Surdna</a:t>
            </a:r>
            <a:endParaRPr lang="en-US" dirty="0" smtClean="0">
              <a:latin typeface="Arial" charset="0"/>
            </a:endParaRP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Lowenstein</a:t>
            </a: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Robert Wood Johnson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title" idx="4294967295"/>
          </p:nvPr>
        </p:nvSpPr>
        <p:spPr>
          <a:xfrm>
            <a:off x="0" y="841375"/>
            <a:ext cx="7924800" cy="530225"/>
          </a:xfrm>
        </p:spPr>
        <p:txBody>
          <a:bodyPr/>
          <a:lstStyle/>
          <a:p>
            <a:pPr algn="ctr" eaLnBrk="1" hangingPunct="1"/>
            <a:r>
              <a:rPr lang="en-US" sz="3100" b="1" smtClean="0">
                <a:latin typeface="Arial" charset="0"/>
              </a:rPr>
              <a:t>Regional Learning Lab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09600" y="1338263"/>
            <a:ext cx="792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8A2003"/>
                </a:solidFill>
              </a:rPr>
              <a:t>Student Enrollment for School Year 2012-2013</a:t>
            </a:r>
          </a:p>
        </p:txBody>
      </p:sp>
      <p:pic>
        <p:nvPicPr>
          <p:cNvPr id="37891" name="Picture 5" descr="stud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1"/>
            <a:ext cx="5486400" cy="291895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066800" y="4953000"/>
            <a:ext cx="2919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800" dirty="0"/>
              <a:t>Photo Source: www.flickr.com/photos/usdagov/6241138870/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2895600" y="5534818"/>
            <a:ext cx="5410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 dirty="0">
                <a:solidFill>
                  <a:srgbClr val="8A2003"/>
                </a:solidFill>
              </a:rPr>
              <a:t>Total Enrollment: 690,533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2"/>
          <p:cNvSpPr txBox="1">
            <a:spLocks noChangeArrowheads="1"/>
          </p:cNvSpPr>
          <p:nvPr/>
        </p:nvSpPr>
        <p:spPr bwMode="auto">
          <a:xfrm>
            <a:off x="609601" y="2925901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4672" lvl="2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  <a:ea typeface="Arial"/>
                <a:cs typeface="Arial"/>
              </a:rPr>
              <a:t>Explore options within commercial market and USDA Foods.</a:t>
            </a:r>
          </a:p>
          <a:p>
            <a:pPr marL="804672" lvl="2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  <a:ea typeface="Arial"/>
                <a:cs typeface="Arial"/>
              </a:rPr>
              <a:t>Be creative: include growers, processors and products that do not currently serve the K-12 market.</a:t>
            </a:r>
          </a:p>
          <a:p>
            <a:pPr marL="804672" lvl="2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  <a:ea typeface="Arial"/>
                <a:cs typeface="Arial"/>
              </a:rPr>
              <a:t>Reach out to all processors large enough to serve one, some, or all districts, all along scale spectrum.</a:t>
            </a:r>
          </a:p>
          <a:p>
            <a:pPr marL="804672" lvl="2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  <a:ea typeface="Arial"/>
                <a:cs typeface="Arial"/>
              </a:rPr>
              <a:t>Investigate potential for local supply.</a:t>
            </a:r>
          </a:p>
          <a:p>
            <a:pPr marL="804672" lvl="2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  <a:ea typeface="Arial"/>
                <a:cs typeface="Arial"/>
              </a:rPr>
              <a:t>Identify gaps in infrastructure.</a:t>
            </a:r>
          </a:p>
        </p:txBody>
      </p:sp>
      <p:sp>
        <p:nvSpPr>
          <p:cNvPr id="80898" name="Title 2"/>
          <p:cNvSpPr txBox="1">
            <a:spLocks/>
          </p:cNvSpPr>
          <p:nvPr/>
        </p:nvSpPr>
        <p:spPr bwMode="auto">
          <a:xfrm>
            <a:off x="-76200" y="990600"/>
            <a:ext cx="50097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100" b="1" dirty="0" smtClean="0">
                <a:solidFill>
                  <a:srgbClr val="8A2003"/>
                </a:solidFill>
                <a:ea typeface="Arial"/>
                <a:cs typeface="Arial"/>
              </a:rPr>
              <a:t>Supply </a:t>
            </a:r>
          </a:p>
          <a:p>
            <a:pPr algn="ctr"/>
            <a:r>
              <a:rPr lang="en-US" sz="3100" b="1" dirty="0" smtClean="0">
                <a:solidFill>
                  <a:srgbClr val="8A2003"/>
                </a:solidFill>
                <a:ea typeface="Arial"/>
                <a:cs typeface="Arial"/>
              </a:rPr>
              <a:t>Chain </a:t>
            </a:r>
          </a:p>
          <a:p>
            <a:pPr algn="ctr"/>
            <a:r>
              <a:rPr lang="en-US" sz="3100" b="1" dirty="0" smtClean="0">
                <a:solidFill>
                  <a:srgbClr val="8A2003"/>
                </a:solidFill>
                <a:ea typeface="Arial"/>
                <a:cs typeface="Arial"/>
              </a:rPr>
              <a:t>Discovery</a:t>
            </a:r>
            <a:endParaRPr lang="en-US" sz="3100" dirty="0">
              <a:solidFill>
                <a:srgbClr val="891D04"/>
              </a:solidFill>
              <a:ea typeface="Arial"/>
              <a:cs typeface="Arial"/>
            </a:endParaRPr>
          </a:p>
        </p:txBody>
      </p:sp>
      <p:pic>
        <p:nvPicPr>
          <p:cNvPr id="4" name="Picture 3" descr="5036566733_54ec09d87f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540" y="838200"/>
            <a:ext cx="2457860" cy="1898601"/>
          </a:xfrm>
          <a:prstGeom prst="rect">
            <a:avLst/>
          </a:prstGeom>
        </p:spPr>
      </p:pic>
      <p:pic>
        <p:nvPicPr>
          <p:cNvPr id="5" name="Picture 4" descr="Search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4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808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9" name="Group 45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837756907"/>
              </p:ext>
            </p:extLst>
          </p:nvPr>
        </p:nvGraphicFramePr>
        <p:xfrm>
          <a:off x="762000" y="1752598"/>
          <a:ext cx="7620000" cy="4421199"/>
        </p:xfrm>
        <a:graphic>
          <a:graphicData uri="http://schemas.openxmlformats.org/drawingml/2006/table">
            <a:tbl>
              <a:tblPr/>
              <a:tblGrid>
                <a:gridCol w="1762356"/>
                <a:gridCol w="5857644"/>
              </a:tblGrid>
              <a:tr h="3810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Work Group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20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Food items to start working 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2003"/>
                    </a:solidFill>
                  </a:tcPr>
                </a:tc>
              </a:tr>
              <a:tr h="9667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91D04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Turkey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Clean label turkey roast (whole or sliced):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Smoked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Roasted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5098"/>
                      </a:srgbClr>
                    </a:solidFill>
                  </a:tcPr>
                </a:tc>
              </a:tr>
              <a:tr h="6646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91D04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Beans/Grains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Start with regionally grown and processed pinto beans in shelf stable, not canned packaging; move towards a more healthful burrito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14902"/>
                      </a:srgbClr>
                    </a:solidFill>
                  </a:tcPr>
                </a:tc>
              </a:tr>
              <a:tr h="116006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91D04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Fruit and Vegetables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RFI/RFP template including Geographic Preference and cosmetically imperfect seconds for: 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Fresh produce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rial"/>
                          <a:cs typeface="Arial"/>
                        </a:rPr>
                        <a:t>Frozen produce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14902"/>
                      </a:srgbClr>
                    </a:solidFill>
                  </a:tcPr>
                </a:tc>
              </a:tr>
              <a:tr h="109045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91D04"/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Chicken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 RLL decisions about chicken made within the National Procurement Initiative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RWA/MSS drumsticks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Avant Garde"/>
                          <a:cs typeface="Avant Garde"/>
                        </a:rPr>
                        <a:t>RWA/MSS chicken strips (like fajita without seasoning)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1D04">
                        <a:alpha val="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4296" name="Title 2"/>
          <p:cNvSpPr>
            <a:spLocks noGrp="1"/>
          </p:cNvSpPr>
          <p:nvPr>
            <p:ph type="title" idx="4294967295"/>
          </p:nvPr>
        </p:nvSpPr>
        <p:spPr>
          <a:xfrm>
            <a:off x="762000" y="838200"/>
            <a:ext cx="7620000" cy="914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Combined Districts’ </a:t>
            </a:r>
            <a:r>
              <a:rPr lang="en-US" sz="3100" b="1" i="1" dirty="0" smtClean="0">
                <a:latin typeface="Arial" charset="0"/>
              </a:rPr>
              <a:t>Food Priorities</a:t>
            </a:r>
            <a:r>
              <a:rPr lang="en-US" sz="2400" b="1" dirty="0" smtClean="0">
                <a:latin typeface="Arial" charset="0"/>
              </a:rPr>
              <a:t>: </a:t>
            </a:r>
            <a:br>
              <a:rPr lang="en-US" sz="2400" b="1" dirty="0" smtClean="0">
                <a:latin typeface="Arial" charset="0"/>
              </a:rPr>
            </a:br>
            <a:r>
              <a:rPr lang="en-US" sz="1600" i="1" dirty="0" smtClean="0">
                <a:latin typeface="Arial" charset="0"/>
              </a:rPr>
              <a:t>After much deliberation, the work groups 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530225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solidFill>
                  <a:srgbClr val="891D04"/>
                </a:solidFill>
                <a:latin typeface="Arial" charset="0"/>
              </a:rPr>
              <a:t>School Food FOCUS</a:t>
            </a:r>
            <a:br>
              <a:rPr lang="en-US" sz="3100" b="1" dirty="0" smtClean="0">
                <a:solidFill>
                  <a:srgbClr val="891D04"/>
                </a:solidFill>
                <a:latin typeface="Arial" charset="0"/>
              </a:rPr>
            </a:br>
            <a:r>
              <a:rPr lang="en-US" sz="3100" b="1" dirty="0" smtClean="0">
                <a:solidFill>
                  <a:srgbClr val="891D04"/>
                </a:solidFill>
                <a:latin typeface="Arial" charset="0"/>
              </a:rPr>
              <a:t>National Procurement Initiative (NPI)</a:t>
            </a:r>
          </a:p>
        </p:txBody>
      </p:sp>
      <p:sp>
        <p:nvSpPr>
          <p:cNvPr id="6041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2209800"/>
            <a:ext cx="6019800" cy="30480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… </a:t>
            </a:r>
            <a:r>
              <a:rPr lang="en-US" sz="2800" i="1" dirty="0" smtClean="0">
                <a:solidFill>
                  <a:srgbClr val="891D04"/>
                </a:solidFill>
                <a:latin typeface="Arial" charset="0"/>
              </a:rPr>
              <a:t>to shift large-scale national supply chains, both commercial and through USDA Foods, toward more healthful, regional, and/or sustainable foods</a:t>
            </a:r>
            <a:r>
              <a:rPr lang="en-US" sz="2000" i="1" dirty="0" smtClean="0">
                <a:solidFill>
                  <a:srgbClr val="891D04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891D0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90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219200" y="12954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</a:rPr>
              <a:t>One in every three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</a:rPr>
              <a:t>American children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</a:rPr>
              <a:t>is overweight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</a:rPr>
              <a:t>or obese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endParaRPr lang="en-US" sz="4400" dirty="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823913" y="203835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219200" y="3048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371475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pPr>
              <a:spcBef>
                <a:spcPct val="20000"/>
              </a:spcBef>
            </a:pPr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National Procurement Initiative (NPI)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28800" y="1752600"/>
            <a:ext cx="6096000" cy="4343400"/>
          </a:xfrm>
        </p:spPr>
        <p:txBody>
          <a:bodyPr/>
          <a:lstStyle/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15 school districts, spanning 5 USDA FNS regions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Serving 1.9 million school children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91D04"/>
                </a:solidFill>
                <a:latin typeface="Arial" charset="0"/>
              </a:rPr>
              <a:t>$28 million in annual chicken purchasing power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More healthful, regional and /or sustainable chicken</a:t>
            </a:r>
          </a:p>
          <a:p>
            <a:pPr marL="338138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891D04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3100" b="1" dirty="0" smtClean="0">
                <a:latin typeface="Arial" charset="0"/>
              </a:rPr>
              <a:t>National Procurement Initiative (NPI)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28800" y="1752600"/>
            <a:ext cx="6096000" cy="434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b="1" dirty="0" smtClean="0">
                <a:latin typeface="Arial" charset="0"/>
              </a:rPr>
              <a:t>FUNDERS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2800" dirty="0" smtClean="0">
              <a:latin typeface="Arial" charset="0"/>
            </a:endParaRP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Pew Charitable Trusts</a:t>
            </a:r>
          </a:p>
          <a:p>
            <a:pPr marL="738188" lvl="1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The California Endowment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4"/>
          <p:cNvSpPr txBox="1">
            <a:spLocks noChangeArrowheads="1"/>
          </p:cNvSpPr>
          <p:nvPr/>
        </p:nvSpPr>
        <p:spPr bwMode="auto">
          <a:xfrm>
            <a:off x="990600" y="2382838"/>
            <a:ext cx="2362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800" dirty="0">
                <a:solidFill>
                  <a:srgbClr val="891D04"/>
                </a:solidFill>
              </a:rPr>
              <a:t>San </a:t>
            </a:r>
            <a:r>
              <a:rPr lang="en-US" sz="1800" dirty="0" smtClean="0">
                <a:solidFill>
                  <a:srgbClr val="891D04"/>
                </a:solidFill>
              </a:rPr>
              <a:t>Diego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891D04"/>
                </a:solidFill>
              </a:rPr>
              <a:t>Riverside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891D04"/>
                </a:solidFill>
              </a:rPr>
              <a:t>Oakland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891D04"/>
                </a:solidFill>
              </a:rPr>
              <a:t>Portland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891D04"/>
                </a:solidFill>
              </a:rPr>
              <a:t>Chicago</a:t>
            </a:r>
          </a:p>
          <a:p>
            <a:pPr marL="342900" indent="-342900">
              <a:spcAft>
                <a:spcPts val="200"/>
              </a:spcAft>
              <a:buFont typeface="Calibri" pitchFamily="34" charset="0"/>
              <a:buAutoNum type="arabicPeriod"/>
            </a:pPr>
            <a:endParaRPr lang="en-US" sz="800" dirty="0">
              <a:solidFill>
                <a:srgbClr val="0070C0"/>
              </a:solidFill>
              <a:latin typeface="Avant Garde"/>
            </a:endParaRPr>
          </a:p>
        </p:txBody>
      </p:sp>
      <p:sp>
        <p:nvSpPr>
          <p:cNvPr id="66562" name="Title 2"/>
          <p:cNvSpPr txBox="1">
            <a:spLocks/>
          </p:cNvSpPr>
          <p:nvPr/>
        </p:nvSpPr>
        <p:spPr bwMode="auto">
          <a:xfrm>
            <a:off x="685800" y="838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100" b="1" dirty="0" smtClean="0">
                <a:solidFill>
                  <a:srgbClr val="891D04"/>
                </a:solidFill>
              </a:rPr>
              <a:t>NPI </a:t>
            </a:r>
            <a:r>
              <a:rPr lang="en-US" sz="3100" b="1" dirty="0">
                <a:solidFill>
                  <a:srgbClr val="891D04"/>
                </a:solidFill>
              </a:rPr>
              <a:t>School Districts</a:t>
            </a:r>
            <a:endParaRPr lang="en-US" sz="3100" dirty="0">
              <a:solidFill>
                <a:srgbClr val="891D04"/>
              </a:solidFill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3505200" y="2382838"/>
            <a:ext cx="23622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6.	Cleveland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7.	Des Moines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8.	Detroit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9.	</a:t>
            </a:r>
            <a:r>
              <a:rPr lang="en-US" sz="1800" dirty="0" smtClean="0">
                <a:solidFill>
                  <a:srgbClr val="891D04"/>
                </a:solidFill>
              </a:rPr>
              <a:t>Minneapolis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10.	Omaha</a:t>
            </a:r>
            <a:endParaRPr lang="en-US" sz="800" dirty="0">
              <a:solidFill>
                <a:srgbClr val="0070C0"/>
              </a:solidFill>
              <a:latin typeface="Avant Garde"/>
            </a:endParaRP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5867400" y="2382838"/>
            <a:ext cx="2362200" cy="27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11.	Saint </a:t>
            </a:r>
            <a:r>
              <a:rPr lang="en-US" sz="1800" dirty="0" smtClean="0">
                <a:solidFill>
                  <a:srgbClr val="891D04"/>
                </a:solidFill>
              </a:rPr>
              <a:t>Paul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None/>
            </a:pPr>
            <a:r>
              <a:rPr lang="en-US" sz="1800" dirty="0">
                <a:solidFill>
                  <a:srgbClr val="891D04"/>
                </a:solidFill>
              </a:rPr>
              <a:t>12.	New York </a:t>
            </a:r>
            <a:r>
              <a:rPr lang="en-US" sz="1800" dirty="0" smtClean="0">
                <a:solidFill>
                  <a:srgbClr val="891D04"/>
                </a:solidFill>
              </a:rPr>
              <a:t>City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13"/>
            </a:pPr>
            <a:r>
              <a:rPr lang="en-US" sz="1800" dirty="0" smtClean="0">
                <a:solidFill>
                  <a:srgbClr val="891D04"/>
                </a:solidFill>
              </a:rPr>
              <a:t>Houston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13"/>
            </a:pPr>
            <a:r>
              <a:rPr lang="en-US" sz="1800" dirty="0" smtClean="0">
                <a:solidFill>
                  <a:srgbClr val="891D04"/>
                </a:solidFill>
              </a:rPr>
              <a:t>Nashville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13"/>
            </a:pPr>
            <a:r>
              <a:rPr lang="en-US" sz="1800" dirty="0" smtClean="0">
                <a:solidFill>
                  <a:srgbClr val="891D04"/>
                </a:solidFill>
              </a:rPr>
              <a:t>Louisville</a:t>
            </a:r>
            <a:endParaRPr lang="en-US" sz="1800" dirty="0">
              <a:solidFill>
                <a:srgbClr val="891D04"/>
              </a:solidFill>
            </a:endParaRPr>
          </a:p>
          <a:p>
            <a:pPr marL="342900" indent="-342900" algn="ctr">
              <a:spcAft>
                <a:spcPts val="200"/>
              </a:spcAft>
              <a:buFont typeface="Calibri" pitchFamily="34" charset="0"/>
              <a:buChar char="•"/>
            </a:pPr>
            <a:endParaRPr lang="en-US" dirty="0">
              <a:solidFill>
                <a:srgbClr val="891D04"/>
              </a:solidFill>
            </a:endParaRPr>
          </a:p>
          <a:p>
            <a:pPr marL="342900" indent="-342900" algn="ctr"/>
            <a:endParaRPr lang="en-US" sz="800" dirty="0">
              <a:solidFill>
                <a:srgbClr val="0070C0"/>
              </a:solidFill>
              <a:latin typeface="Avant Gar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4572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Rectangle 3"/>
          <p:cNvSpPr txBox="1">
            <a:spLocks/>
          </p:cNvSpPr>
          <p:nvPr/>
        </p:nvSpPr>
        <p:spPr bwMode="auto">
          <a:xfrm>
            <a:off x="1219200" y="2628900"/>
            <a:ext cx="708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8A2003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400" dirty="0">
                <a:solidFill>
                  <a:srgbClr val="8A2003"/>
                </a:solidFill>
                <a:latin typeface="Arial"/>
                <a:ea typeface="Arial"/>
                <a:cs typeface="Arial"/>
              </a:rPr>
            </a:br>
            <a:endParaRPr lang="en-US" sz="3200" dirty="0">
              <a:solidFill>
                <a:srgbClr val="8A2003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Picture 3" descr="C:\Users\colokat\AppData\Local\Microsoft\Windows\Temporary Internet Files\Content.IE5\N4JXHWWK\MC900197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2266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rilled Chicken Di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2" y="3657592"/>
            <a:ext cx="2169795" cy="196557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3810000" y="33528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914400"/>
            <a:ext cx="7239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Wanted: Healthier chicken—</a:t>
            </a:r>
          </a:p>
          <a:p>
            <a:pPr algn="ctr"/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on the plate AND in the environment.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581400" y="3810000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\AppData\Local\Microsoft\Windows\Temporary Internet Files\Content.IE5\O1M0949I\ChickenDrumsti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22230"/>
            <a:ext cx="2743200" cy="2524126"/>
          </a:xfrm>
          <a:prstGeom prst="rect">
            <a:avLst/>
          </a:prstGeom>
          <a:noFill/>
        </p:spPr>
      </p:pic>
      <p:sp>
        <p:nvSpPr>
          <p:cNvPr id="80897" name="TextBox 2"/>
          <p:cNvSpPr txBox="1">
            <a:spLocks noChangeArrowheads="1"/>
          </p:cNvSpPr>
          <p:nvPr/>
        </p:nvSpPr>
        <p:spPr bwMode="auto">
          <a:xfrm>
            <a:off x="1127125" y="3367814"/>
            <a:ext cx="6873875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</a:rPr>
              <a:t>“Chopped &amp; formed” </a:t>
            </a: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  <a:sym typeface="Wingdings"/>
              </a:rPr>
              <a:t></a:t>
            </a: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</a:rPr>
              <a:t> minimally processed whole muscle chicken</a:t>
            </a:r>
            <a:endParaRPr lang="en-US" sz="2400" dirty="0">
              <a:solidFill>
                <a:srgbClr val="891D04"/>
              </a:solidFill>
              <a:ea typeface="Arial"/>
              <a:cs typeface="Arial"/>
            </a:endParaRPr>
          </a:p>
          <a:p>
            <a:pPr marL="338138" indent="-338138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</a:rPr>
              <a:t>Increase fresh &amp; fresh-frozen chicken</a:t>
            </a:r>
          </a:p>
          <a:p>
            <a:pPr marL="338138" indent="-338138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</a:rPr>
              <a:t>Address antibiotics</a:t>
            </a:r>
          </a:p>
          <a:p>
            <a:pPr marL="338138" indent="-338138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891D04"/>
                </a:solidFill>
                <a:ea typeface="Arial"/>
                <a:cs typeface="Arial"/>
              </a:rPr>
              <a:t>Spur regional supply</a:t>
            </a:r>
          </a:p>
          <a:p>
            <a:pPr marL="338138" indent="-338138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891D04"/>
              </a:solidFill>
              <a:ea typeface="Arial"/>
              <a:cs typeface="Arial"/>
            </a:endParaRPr>
          </a:p>
        </p:txBody>
      </p:sp>
      <p:sp>
        <p:nvSpPr>
          <p:cNvPr id="80898" name="Title 2"/>
          <p:cNvSpPr txBox="1">
            <a:spLocks/>
          </p:cNvSpPr>
          <p:nvPr/>
        </p:nvSpPr>
        <p:spPr bwMode="auto">
          <a:xfrm>
            <a:off x="4038600" y="72223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100" b="1" dirty="0" smtClean="0">
                <a:solidFill>
                  <a:srgbClr val="891D04"/>
                </a:solidFill>
                <a:ea typeface="Arial"/>
                <a:cs typeface="Arial"/>
              </a:rPr>
              <a:t>NPI </a:t>
            </a:r>
          </a:p>
          <a:p>
            <a:r>
              <a:rPr lang="en-US" sz="3100" b="1" dirty="0" smtClean="0">
                <a:solidFill>
                  <a:srgbClr val="891D04"/>
                </a:solidFill>
                <a:ea typeface="Arial"/>
                <a:cs typeface="Arial"/>
              </a:rPr>
              <a:t>Change </a:t>
            </a:r>
          </a:p>
          <a:p>
            <a:r>
              <a:rPr lang="en-US" sz="3100" b="1" dirty="0" smtClean="0">
                <a:solidFill>
                  <a:srgbClr val="891D04"/>
                </a:solidFill>
                <a:ea typeface="Arial"/>
                <a:cs typeface="Arial"/>
              </a:rPr>
              <a:t>Goals</a:t>
            </a:r>
            <a:endParaRPr lang="en-US" sz="3100" dirty="0">
              <a:solidFill>
                <a:srgbClr val="891D04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808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9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900" y="533400"/>
            <a:ext cx="7937500" cy="5791200"/>
          </a:xfrm>
          <a:prstGeom prst="rect">
            <a:avLst/>
          </a:prstGeom>
          <a:solidFill>
            <a:srgbClr val="F2F2F2"/>
          </a:solidFill>
          <a:ln>
            <a:solidFill>
              <a:srgbClr val="8A2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9" name="Rectangle 3"/>
          <p:cNvSpPr>
            <a:spLocks noGrp="1"/>
          </p:cNvSpPr>
          <p:nvPr>
            <p:ph type="subTitle" idx="1"/>
          </p:nvPr>
        </p:nvSpPr>
        <p:spPr>
          <a:xfrm>
            <a:off x="823913" y="1066800"/>
            <a:ext cx="7297737" cy="9144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A2003"/>
                </a:solidFill>
                <a:latin typeface="Arial"/>
                <a:ea typeface="Avant Garde"/>
                <a:cs typeface="Arial"/>
              </a:rPr>
              <a:t>The power of love – a call to action!</a:t>
            </a:r>
          </a:p>
        </p:txBody>
      </p:sp>
      <p:pic>
        <p:nvPicPr>
          <p:cNvPr id="40964" name="Picture 6" descr="IM000149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4264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267200" cy="838200"/>
          </a:xfrm>
        </p:spPr>
        <p:txBody>
          <a:bodyPr/>
          <a:lstStyle/>
          <a:p>
            <a:r>
              <a:rPr lang="en-US" sz="4800" i="1" dirty="0" smtClean="0">
                <a:latin typeface="Arial Black" pitchFamily="34" charset="0"/>
              </a:rPr>
              <a:t>Thank you!</a:t>
            </a:r>
            <a:endParaRPr lang="en-US" sz="4800" i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050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endParaRPr lang="en-US" sz="2800" b="1" dirty="0" smtClean="0">
              <a:solidFill>
                <a:srgbClr val="515A8A"/>
              </a:solidFill>
            </a:endParaRPr>
          </a:p>
          <a:p>
            <a:pPr marL="457200" indent="-457200" algn="ctr"/>
            <a:r>
              <a:rPr lang="en-US" sz="2800" b="1" dirty="0" smtClean="0">
                <a:solidFill>
                  <a:srgbClr val="515A8A"/>
                </a:solidFill>
              </a:rPr>
              <a:t>Kathy Lawrence</a:t>
            </a:r>
            <a:endParaRPr lang="en-US" sz="2800" dirty="0" smtClean="0">
              <a:solidFill>
                <a:srgbClr val="515A8A"/>
              </a:solidFill>
            </a:endParaRPr>
          </a:p>
          <a:p>
            <a:pPr algn="ctr"/>
            <a:endParaRPr lang="en-US" sz="2800" dirty="0" smtClean="0">
              <a:solidFill>
                <a:srgbClr val="515A8A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515A8A"/>
                </a:solidFill>
              </a:rPr>
              <a:t>klawrence@schoolfoodfocus.org</a:t>
            </a:r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 smtClean="0">
              <a:solidFill>
                <a:srgbClr val="515A8A"/>
              </a:solidFill>
            </a:endParaRPr>
          </a:p>
          <a:p>
            <a:endParaRPr lang="en-US" sz="2800" dirty="0">
              <a:solidFill>
                <a:srgbClr val="515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ECEBB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pic>
        <p:nvPicPr>
          <p:cNvPr id="4" name="Picture 9" descr="SFF_Logo_1clr_18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271621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/>
          </p:cNvSpPr>
          <p:nvPr>
            <p:ph type="ctrTitle" idx="4294967295"/>
          </p:nvPr>
        </p:nvSpPr>
        <p:spPr>
          <a:xfrm>
            <a:off x="4191000" y="1981200"/>
            <a:ext cx="4953000" cy="259238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 </a:t>
            </a:r>
            <a:br>
              <a:rPr lang="en-US" sz="2400" dirty="0" smtClean="0">
                <a:latin typeface="Arial" charset="0"/>
              </a:rPr>
            </a:br>
            <a:r>
              <a:rPr lang="en-US" sz="2400" b="1" dirty="0" err="1" smtClean="0">
                <a:latin typeface="Arial" charset="0"/>
              </a:rPr>
              <a:t>www.schoolfoodfocus.org</a:t>
            </a: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endParaRPr lang="en-US" sz="2400" b="1" dirty="0" smtClean="0">
              <a:latin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823913" y="911225"/>
            <a:ext cx="71628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>
                <a:solidFill>
                  <a:srgbClr val="8A2003"/>
                </a:solidFill>
              </a:rPr>
              <a:t>Find us online: 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90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219200" y="12954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  <a:latin typeface="Arial"/>
                <a:cs typeface="Arial"/>
              </a:rPr>
              <a:t>If we don’t change what they eat, they’ll be the first generation of Americans to live shorter lives 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r>
              <a:rPr lang="en-US" sz="3200" dirty="0" smtClean="0">
                <a:solidFill>
                  <a:srgbClr val="8A2003"/>
                </a:solidFill>
                <a:latin typeface="Arial"/>
                <a:cs typeface="Arial"/>
              </a:rPr>
              <a:t>than their parents.</a:t>
            </a:r>
            <a:endParaRPr lang="en-US" sz="4400" dirty="0">
              <a:solidFill>
                <a:srgbClr val="8A2003"/>
              </a:solidFill>
              <a:latin typeface="Arial"/>
              <a:cs typeface="Arial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823913" y="203835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219200" y="3048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371475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pPr>
              <a:spcBef>
                <a:spcPct val="20000"/>
              </a:spcBef>
            </a:pPr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subTitle" idx="4294967295"/>
          </p:nvPr>
        </p:nvSpPr>
        <p:spPr>
          <a:xfrm>
            <a:off x="596900" y="838200"/>
            <a:ext cx="7937500" cy="609600"/>
          </a:xfrm>
        </p:spPr>
        <p:txBody>
          <a:bodyPr/>
          <a:lstStyle/>
          <a:p>
            <a:pPr marL="0" indent="0" algn="ctr" eaLnBrk="1" hangingPunct="1"/>
            <a:r>
              <a:rPr lang="en-US" sz="3100" b="1" dirty="0" smtClean="0">
                <a:latin typeface="Arial" charset="0"/>
              </a:rPr>
              <a:t>The Power of Procurement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762000" y="1905000"/>
            <a:ext cx="4865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32 million children eat school lunch</a:t>
            </a:r>
          </a:p>
          <a:p>
            <a:pPr marL="341313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515A8A"/>
                </a:solidFill>
                <a:ea typeface="Arial"/>
                <a:cs typeface="Arial"/>
              </a:rPr>
              <a:t>13 </a:t>
            </a: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million eat breakfast</a:t>
            </a:r>
          </a:p>
          <a:p>
            <a:pPr marL="341313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Nearly 20 million received lunch free or at reduced price</a:t>
            </a:r>
          </a:p>
          <a:p>
            <a:pPr marL="341313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Over $</a:t>
            </a:r>
            <a:r>
              <a:rPr lang="en-US" dirty="0" smtClean="0">
                <a:solidFill>
                  <a:srgbClr val="515A8A"/>
                </a:solidFill>
                <a:ea typeface="Arial"/>
                <a:cs typeface="Arial"/>
              </a:rPr>
              <a:t>14 </a:t>
            </a: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billion per year spent</a:t>
            </a:r>
          </a:p>
          <a:p>
            <a:pPr marL="341313" indent="-341313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515A8A"/>
                </a:solidFill>
                <a:ea typeface="Arial"/>
                <a:cs typeface="Arial"/>
              </a:rPr>
              <a:t>Huge potential to reduce health disparities and shift food systems</a:t>
            </a:r>
            <a:endParaRPr lang="en-US" sz="3200" dirty="0">
              <a:solidFill>
                <a:srgbClr val="515A8A"/>
              </a:solidFill>
              <a:ea typeface="Arial"/>
              <a:cs typeface="Arial"/>
            </a:endParaRPr>
          </a:p>
        </p:txBody>
      </p:sp>
      <p:pic>
        <p:nvPicPr>
          <p:cNvPr id="13" name="Picture 12" descr="Cap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6288" y="1828800"/>
            <a:ext cx="2297112" cy="364966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66800" y="3276600"/>
            <a:ext cx="6934200" cy="2362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US" sz="2000" b="1" dirty="0" smtClean="0">
                <a:latin typeface="Arial" charset="0"/>
              </a:rPr>
              <a:t>	</a:t>
            </a:r>
            <a:r>
              <a:rPr lang="en-US" sz="2000" b="1" dirty="0" smtClean="0">
                <a:solidFill>
                  <a:srgbClr val="515A8A"/>
                </a:solidFill>
                <a:latin typeface="Arial" charset="0"/>
              </a:rPr>
              <a:t>… </a:t>
            </a:r>
            <a:r>
              <a:rPr lang="en-US" sz="2000" dirty="0" smtClean="0">
                <a:solidFill>
                  <a:srgbClr val="515A8A"/>
                </a:solidFill>
                <a:latin typeface="Arial" charset="0"/>
              </a:rPr>
              <a:t>is a national collaborative that leverages the </a:t>
            </a:r>
            <a:r>
              <a:rPr lang="en-US" sz="2400" b="1" dirty="0" smtClean="0">
                <a:solidFill>
                  <a:srgbClr val="515A8A"/>
                </a:solidFill>
                <a:latin typeface="Arial" charset="0"/>
              </a:rPr>
              <a:t>knowledge</a:t>
            </a:r>
            <a:r>
              <a:rPr lang="en-US" sz="2000" b="1" dirty="0" smtClean="0">
                <a:solidFill>
                  <a:srgbClr val="515A8A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515A8A"/>
                </a:solidFill>
                <a:latin typeface="Arial" charset="0"/>
              </a:rPr>
              <a:t>and</a:t>
            </a:r>
            <a:r>
              <a:rPr lang="en-US" sz="2000" b="1" dirty="0" smtClean="0">
                <a:solidFill>
                  <a:srgbClr val="515A8A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515A8A"/>
                </a:solidFill>
                <a:latin typeface="Arial" charset="0"/>
              </a:rPr>
              <a:t>procurement power</a:t>
            </a:r>
            <a:r>
              <a:rPr lang="en-US" sz="2000" dirty="0" smtClean="0">
                <a:solidFill>
                  <a:srgbClr val="515A8A"/>
                </a:solidFill>
                <a:latin typeface="Arial" charset="0"/>
              </a:rPr>
              <a:t> of large school districts to make school meals nationwide more </a:t>
            </a:r>
            <a:r>
              <a:rPr lang="en-US" sz="2400" b="1" dirty="0" smtClean="0">
                <a:solidFill>
                  <a:srgbClr val="515A8A"/>
                </a:solidFill>
                <a:latin typeface="Arial" charset="0"/>
              </a:rPr>
              <a:t>healthful, regionally sourced,</a:t>
            </a:r>
            <a:r>
              <a:rPr lang="en-US" sz="2000" b="1" dirty="0" smtClean="0">
                <a:solidFill>
                  <a:srgbClr val="515A8A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515A8A"/>
                </a:solidFill>
                <a:latin typeface="Arial" charset="0"/>
              </a:rPr>
              <a:t>and</a:t>
            </a:r>
            <a:r>
              <a:rPr lang="en-US" sz="2000" b="1" dirty="0" smtClean="0">
                <a:solidFill>
                  <a:srgbClr val="515A8A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515A8A"/>
                </a:solidFill>
                <a:latin typeface="Arial" charset="0"/>
              </a:rPr>
              <a:t>sustainably produced</a:t>
            </a:r>
            <a:r>
              <a:rPr lang="en-US" sz="2400" dirty="0" smtClean="0">
                <a:solidFill>
                  <a:srgbClr val="515A8A"/>
                </a:solidFill>
                <a:latin typeface="Arial" charset="0"/>
              </a:rPr>
              <a:t>. </a:t>
            </a:r>
          </a:p>
        </p:txBody>
      </p:sp>
      <p:pic>
        <p:nvPicPr>
          <p:cNvPr id="5123" name="Picture 9" descr="SFF_Logo_1clr_18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2828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9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596900" y="533400"/>
            <a:ext cx="7937500" cy="5791200"/>
          </a:xfrm>
          <a:prstGeom prst="rect">
            <a:avLst/>
          </a:prstGeom>
          <a:solidFill>
            <a:srgbClr val="F2F2F2"/>
          </a:solidFill>
          <a:ln>
            <a:solidFill>
              <a:srgbClr val="8A2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0179" name="Rectangle 3"/>
          <p:cNvSpPr>
            <a:spLocks noGrp="1"/>
          </p:cNvSpPr>
          <p:nvPr>
            <p:ph type="subTitle" idx="4294967295"/>
          </p:nvPr>
        </p:nvSpPr>
        <p:spPr>
          <a:xfrm>
            <a:off x="0" y="838200"/>
            <a:ext cx="7937500" cy="609600"/>
          </a:xfrm>
        </p:spPr>
        <p:txBody>
          <a:bodyPr/>
          <a:lstStyle/>
          <a:p>
            <a:pPr marL="0" indent="0" algn="ctr" eaLnBrk="1" hangingPunct="1"/>
            <a:r>
              <a:rPr lang="en-US" sz="3100" b="1" smtClean="0">
                <a:latin typeface="Arial" charset="0"/>
              </a:rPr>
              <a:t>The Power of the Public Plate</a:t>
            </a:r>
          </a:p>
        </p:txBody>
      </p:sp>
      <p:pic>
        <p:nvPicPr>
          <p:cNvPr id="9220" name="Picture 6" descr="DPSl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6248400" cy="416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981200" y="5765800"/>
            <a:ext cx="571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200" i="1"/>
              <a:t>				     Photo by Cynthia Torres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66800" y="1752600"/>
            <a:ext cx="6934200" cy="4267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US" sz="2800" dirty="0" smtClean="0">
                <a:solidFill>
                  <a:srgbClr val="515A8A"/>
                </a:solidFill>
                <a:latin typeface="Arial" charset="0"/>
              </a:rPr>
              <a:t>..to transform food systems make school meals to support students’ academic achievement and lifelong health, while directly benefiting farmers, workers throughout the food chain, regional economies, and the environment.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2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/>
                <a:t>    </a:t>
              </a: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823913" y="990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823913" y="4495800"/>
            <a:ext cx="7710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219200" y="12954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090613" algn="l"/>
              </a:tabLst>
            </a:pPr>
            <a:r>
              <a:rPr lang="en-US" sz="4400" b="1" dirty="0">
                <a:solidFill>
                  <a:srgbClr val="8A2003"/>
                </a:solidFill>
              </a:rPr>
              <a:t>Urgency</a:t>
            </a:r>
          </a:p>
          <a:p>
            <a:pPr algn="ctr">
              <a:spcBef>
                <a:spcPct val="20000"/>
              </a:spcBef>
              <a:tabLst>
                <a:tab pos="1090613" algn="l"/>
              </a:tabLst>
            </a:pPr>
            <a:r>
              <a:rPr lang="en-US" sz="4400" b="1" dirty="0" smtClean="0">
                <a:solidFill>
                  <a:srgbClr val="8A2003"/>
                </a:solidFill>
              </a:rPr>
              <a:t>+</a:t>
            </a:r>
          </a:p>
          <a:p>
            <a:pPr algn="ctr">
              <a:spcBef>
                <a:spcPct val="20000"/>
              </a:spcBef>
              <a:tabLst>
                <a:tab pos="1090613" algn="l"/>
              </a:tabLst>
            </a:pPr>
            <a:r>
              <a:rPr lang="en-US" sz="4400" b="1" dirty="0" smtClean="0">
                <a:solidFill>
                  <a:srgbClr val="8A2003"/>
                </a:solidFill>
              </a:rPr>
              <a:t>Vision</a:t>
            </a:r>
          </a:p>
          <a:p>
            <a:pPr algn="ctr">
              <a:spcBef>
                <a:spcPct val="20000"/>
              </a:spcBef>
              <a:tabLst>
                <a:tab pos="1090613" algn="l"/>
              </a:tabLst>
            </a:pPr>
            <a:r>
              <a:rPr lang="en-US" sz="4400" b="1" dirty="0" smtClean="0">
                <a:solidFill>
                  <a:srgbClr val="8A2003"/>
                </a:solidFill>
              </a:rPr>
              <a:t>+</a:t>
            </a:r>
          </a:p>
          <a:p>
            <a:pPr algn="ctr">
              <a:spcBef>
                <a:spcPct val="20000"/>
              </a:spcBef>
              <a:tabLst>
                <a:tab pos="1090613" algn="l"/>
              </a:tabLst>
            </a:pPr>
            <a:r>
              <a:rPr lang="en-US" sz="4400" b="1" dirty="0" smtClean="0">
                <a:solidFill>
                  <a:srgbClr val="8A2003"/>
                </a:solidFill>
              </a:rPr>
              <a:t>Pragmatism</a:t>
            </a: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endParaRPr lang="en-US" sz="4400" b="1" dirty="0">
              <a:solidFill>
                <a:srgbClr val="8A2003"/>
              </a:solidFill>
            </a:endParaRPr>
          </a:p>
          <a:p>
            <a:pPr>
              <a:spcBef>
                <a:spcPct val="20000"/>
              </a:spcBef>
              <a:tabLst>
                <a:tab pos="1090613" algn="l"/>
              </a:tabLst>
            </a:pPr>
            <a:endParaRPr lang="en-US" sz="4400" dirty="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823913" y="203835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219200" y="3048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219200" y="371475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200">
              <a:solidFill>
                <a:srgbClr val="8A2003"/>
              </a:solidFill>
              <a:latin typeface="Avant Garde"/>
            </a:endParaRPr>
          </a:p>
          <a:p>
            <a:pPr>
              <a:spcBef>
                <a:spcPct val="20000"/>
              </a:spcBef>
            </a:pPr>
            <a:endParaRPr lang="en-US" sz="2200">
              <a:solidFill>
                <a:srgbClr val="8A2003"/>
              </a:solidFill>
              <a:latin typeface="Avant Gar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DD9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900" y="533400"/>
              <a:ext cx="7937500" cy="57912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A20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8" name="Picture 17" descr="sffvenn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57" y="801960"/>
            <a:ext cx="5453380" cy="5320665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3697295" y="801960"/>
            <a:ext cx="3695648" cy="3865267"/>
            <a:chOff x="1752606" y="79909"/>
            <a:chExt cx="3695648" cy="3865267"/>
          </a:xfrm>
          <a:noFill/>
        </p:grpSpPr>
        <p:sp>
          <p:nvSpPr>
            <p:cNvPr id="27" name="Oval 26"/>
            <p:cNvSpPr/>
            <p:nvPr/>
          </p:nvSpPr>
          <p:spPr>
            <a:xfrm>
              <a:off x="1752606" y="79909"/>
              <a:ext cx="3695648" cy="3865267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2245359" y="756330"/>
              <a:ext cx="2710142" cy="17393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/>
                  <a:ea typeface="Arial"/>
                  <a:cs typeface="Arial"/>
                </a:rPr>
                <a:t>Supply Chain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 smtClean="0">
                  <a:latin typeface="Arial"/>
                  <a:ea typeface="Arial"/>
                  <a:cs typeface="Arial"/>
                </a:rPr>
                <a:t>Dis</a:t>
              </a:r>
              <a:r>
                <a:rPr lang="en-US" sz="1800" kern="1200" dirty="0" smtClean="0">
                  <a:latin typeface="Arial"/>
                  <a:ea typeface="Arial"/>
                  <a:cs typeface="Arial"/>
                </a:rPr>
                <a:t>covery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/>
                  <a:ea typeface="Arial"/>
                  <a:cs typeface="Arial"/>
                </a:rPr>
                <a:t/>
              </a:r>
              <a:br>
                <a:rPr lang="en-US" sz="2400" kern="1200" dirty="0" smtClean="0">
                  <a:latin typeface="Arial"/>
                  <a:ea typeface="Arial"/>
                  <a:cs typeface="Arial"/>
                </a:rPr>
              </a:br>
              <a:r>
                <a:rPr lang="en-US" sz="2400" kern="1200" dirty="0" smtClean="0">
                  <a:latin typeface="Arial"/>
                  <a:ea typeface="Arial"/>
                  <a:cs typeface="Arial"/>
                </a:rPr>
                <a:t/>
              </a:r>
              <a:br>
                <a:rPr lang="en-US" sz="2400" kern="1200" dirty="0" smtClean="0">
                  <a:latin typeface="Arial"/>
                  <a:ea typeface="Arial"/>
                  <a:cs typeface="Arial"/>
                </a:rPr>
              </a:br>
              <a:endParaRPr lang="en-US" sz="2400" kern="12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4376565" y="2319855"/>
            <a:ext cx="3776835" cy="3736183"/>
            <a:chOff x="2431876" y="1600198"/>
            <a:chExt cx="3776835" cy="3589888"/>
          </a:xfrm>
          <a:noFill/>
        </p:grpSpPr>
        <p:sp>
          <p:nvSpPr>
            <p:cNvPr id="30" name="Oval 29"/>
            <p:cNvSpPr/>
            <p:nvPr/>
          </p:nvSpPr>
          <p:spPr>
            <a:xfrm>
              <a:off x="2431876" y="1600198"/>
              <a:ext cx="3776835" cy="3589888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6"/>
            <p:cNvSpPr/>
            <p:nvPr/>
          </p:nvSpPr>
          <p:spPr>
            <a:xfrm>
              <a:off x="3586958" y="2527586"/>
              <a:ext cx="2266101" cy="19744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>
                  <a:latin typeface="Arial"/>
                  <a:ea typeface="Arial"/>
                  <a:cs typeface="Arial"/>
                </a:rPr>
                <a:t>Policy</a:t>
              </a:r>
              <a:endParaRPr lang="en-US" sz="1800" kern="12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Oval 8"/>
          <p:cNvSpPr/>
          <p:nvPr/>
        </p:nvSpPr>
        <p:spPr>
          <a:xfrm>
            <a:off x="3241740" y="3309657"/>
            <a:ext cx="2310317" cy="20366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>
                <a:latin typeface="Arial"/>
                <a:ea typeface="Arial"/>
                <a:cs typeface="Arial"/>
              </a:rPr>
              <a:t>Peer</a:t>
            </a:r>
          </a:p>
          <a:p>
            <a:pPr lvl="0" algn="l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>
                <a:latin typeface="Arial"/>
                <a:ea typeface="Arial"/>
                <a:cs typeface="Arial"/>
              </a:rPr>
              <a:t>Learning</a:t>
            </a:r>
            <a:endParaRPr lang="en-US" sz="1800" kern="1200" dirty="0">
              <a:latin typeface="Arial"/>
              <a:ea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61457" y="3429000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Procurement</a:t>
            </a:r>
            <a:r>
              <a:rPr lang="en-US" b="1" dirty="0" smtClean="0">
                <a:latin typeface="Arial"/>
                <a:ea typeface="Arial"/>
                <a:cs typeface="Arial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change</a:t>
            </a:r>
            <a:endParaRPr lang="en-US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942117" y="838200"/>
            <a:ext cx="302028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2003"/>
                </a:solidFill>
                <a:effectLst/>
                <a:uLnTx/>
                <a:uFillTx/>
                <a:latin typeface="Arial" charset="0"/>
                <a:ea typeface="Arial"/>
                <a:cs typeface="Arial"/>
              </a:rPr>
              <a:t>Process Of Procurement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build="p"/>
    </p:bldLst>
  </p:timing>
</p:sld>
</file>

<file path=ppt/theme/theme1.xml><?xml version="1.0" encoding="utf-8"?>
<a:theme xmlns:a="http://schemas.openxmlformats.org/drawingml/2006/main" name="sff_templates_100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ff_templates_100411">
      <a:majorFont>
        <a:latin typeface="Avant Garde"/>
        <a:ea typeface="Avant Garde"/>
        <a:cs typeface="Avant Garde"/>
      </a:majorFont>
      <a:minorFont>
        <a:latin typeface="Avant Garde"/>
        <a:ea typeface="Avant Garde"/>
        <a:cs typeface="Avant Gar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823</Words>
  <Application>Microsoft Office PowerPoint</Application>
  <PresentationFormat>On-screen Show (4:3)</PresentationFormat>
  <Paragraphs>222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sff_templates_100411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Multi-district procurement efforts</vt:lpstr>
      <vt:lpstr>Regional Learning Lab (RLL)</vt:lpstr>
      <vt:lpstr>Regional Learning Lab (RLL)</vt:lpstr>
      <vt:lpstr>Regional Learning Lab</vt:lpstr>
      <vt:lpstr>PowerPoint Presentation</vt:lpstr>
      <vt:lpstr>Combined Districts’ Food Priorities:  After much deliberation, the work groups are…</vt:lpstr>
      <vt:lpstr>School Food FOCUS National Procurement Initiative (NPI)</vt:lpstr>
      <vt:lpstr>National Procurement Initiative (NPI)</vt:lpstr>
      <vt:lpstr>National Procurement Initiative (NPI)</vt:lpstr>
      <vt:lpstr>PowerPoint Presentation</vt:lpstr>
      <vt:lpstr>PowerPoint Presentation</vt:lpstr>
      <vt:lpstr>PowerPoint Presentation</vt:lpstr>
      <vt:lpstr>PowerPoint Presentation</vt:lpstr>
      <vt:lpstr>Thank you!</vt:lpstr>
      <vt:lpstr>  www.schoolfoodfocus.org   </vt:lpstr>
    </vt:vector>
  </TitlesOfParts>
  <Company>Public Health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Modzelewski</dc:creator>
  <cp:lastModifiedBy>Lindsey</cp:lastModifiedBy>
  <cp:revision>392</cp:revision>
  <cp:lastPrinted>2013-09-11T14:49:55Z</cp:lastPrinted>
  <dcterms:created xsi:type="dcterms:W3CDTF">2013-11-01T20:54:30Z</dcterms:created>
  <dcterms:modified xsi:type="dcterms:W3CDTF">2013-11-02T11:49:14Z</dcterms:modified>
</cp:coreProperties>
</file>